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1" d="100"/>
          <a:sy n="111" d="100"/>
        </p:scale>
        <p:origin x="-15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-laskentataulukko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-laskentataulukko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380952380952385"/>
          <c:y val="8.3732057416268005E-2"/>
          <c:w val="0.55555555555555569"/>
          <c:h val="0.837320574162679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333399"/>
            </a:solidFill>
            <a:ln w="1143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CCFFCC"/>
              </a:solidFill>
              <a:ln w="11430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CC00"/>
              </a:solidFill>
              <a:ln w="11430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1430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66FFFF"/>
              </a:solidFill>
              <a:ln w="11430">
                <a:solidFill>
                  <a:schemeClr val="tx1"/>
                </a:solidFill>
                <a:prstDash val="solid"/>
              </a:ln>
            </c:spPr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28</c:v>
                </c:pt>
                <c:pt idx="2">
                  <c:v>8</c:v>
                </c:pt>
                <c:pt idx="3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286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2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380952380952382"/>
          <c:y val="8.3732057416267963E-2"/>
          <c:w val="0.55555555555555569"/>
          <c:h val="0.837320574162679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333399"/>
            </a:solidFill>
            <a:ln w="1143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CCFFCC"/>
              </a:solidFill>
              <a:ln w="11430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CC00"/>
              </a:solidFill>
              <a:ln w="11430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1430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66FFFF"/>
              </a:solidFill>
              <a:ln w="11430">
                <a:solidFill>
                  <a:schemeClr val="tx1"/>
                </a:solidFill>
                <a:prstDash val="solid"/>
              </a:ln>
            </c:spPr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11</c:v>
                </c:pt>
                <c:pt idx="2">
                  <c:v>28</c:v>
                </c:pt>
                <c:pt idx="3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286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2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C7B4F-ADEE-4DB2-9C8E-D7AD621A5C56}" type="datetimeFigureOut">
              <a:rPr lang="fi-FI" smtClean="0"/>
              <a:t>9.1.2013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F61FB-0AB7-4526-B56B-275D8CC4A6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7771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7262558E-A342-4D69-8956-1A3A4C3F4E5D}" type="slidenum">
              <a:rPr lang="fi-FI" altLang="fi-FI" sz="1300" smtClean="0"/>
              <a:pPr/>
              <a:t>2</a:t>
            </a:fld>
            <a:endParaRPr lang="fi-FI" altLang="fi-FI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D146762-3904-434D-81BA-C3037B7C655D}" type="slidenum">
              <a:rPr lang="fi-FI" altLang="fi-FI" sz="1300" smtClean="0"/>
              <a:pPr/>
              <a:t>4</a:t>
            </a:fld>
            <a:endParaRPr lang="fi-FI" altLang="fi-FI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58850">
              <a:defRPr sz="32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defTabSz="95885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24BB639-CFAB-4DF5-9231-2C7D0C969F9F}" type="slidenum">
              <a:rPr lang="fi-FI" altLang="fi-FI" sz="1300" smtClean="0"/>
              <a:pPr/>
              <a:t>5</a:t>
            </a:fld>
            <a:endParaRPr lang="fi-FI" altLang="fi-FI" sz="130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Huomautusten paikkamerkki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z="1400" dirty="0" smtClean="0">
              <a:latin typeface="Times New Roman" pitchFamily="18" charset="0"/>
            </a:endParaRPr>
          </a:p>
        </p:txBody>
      </p:sp>
      <p:sp>
        <p:nvSpPr>
          <p:cNvPr id="27652" name="Dian numeron paikkamerkki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F7398B07-F1AE-4424-BCC3-D277768BAB0C}" type="slidenum">
              <a:rPr lang="fi-FI" sz="1200" smtClean="0">
                <a:solidFill>
                  <a:srgbClr val="000000"/>
                </a:solidFill>
                <a:latin typeface="Arial" pitchFamily="34" charset="0"/>
                <a:ea typeface="ヒラギノ角ゴ Pro W3"/>
                <a:cs typeface="Arial Unicode MS" pitchFamily="34" charset="-128"/>
              </a:rPr>
              <a:pPr eaLnBrk="1" hangingPunct="1">
                <a:buFont typeface="Times New Roman" pitchFamily="18" charset="0"/>
                <a:buNone/>
              </a:pPr>
              <a:t>8</a:t>
            </a:fld>
            <a:endParaRPr lang="fi-FI" sz="1200" smtClean="0">
              <a:solidFill>
                <a:srgbClr val="000000"/>
              </a:solidFill>
              <a:latin typeface="Arial" pitchFamily="34" charset="0"/>
              <a:ea typeface="ヒラギノ角ゴ Pro W3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7" descr="pp-tausta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23928" y="0"/>
            <a:ext cx="5219086" cy="538635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3861048"/>
            <a:ext cx="7772400" cy="1326009"/>
          </a:xfrm>
        </p:spPr>
        <p:txBody>
          <a:bodyPr>
            <a:normAutofit/>
          </a:bodyPr>
          <a:lstStyle>
            <a:lvl1pPr algn="l">
              <a:defRPr sz="3200">
                <a:latin typeface="Trebuchet MS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6400800" cy="79208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1718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11"/>
          <p:cNvSpPr/>
          <p:nvPr userDrawn="1"/>
        </p:nvSpPr>
        <p:spPr>
          <a:xfrm>
            <a:off x="-986" y="6381328"/>
            <a:ext cx="9144000" cy="476671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 sz="10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1760" y="476672"/>
            <a:ext cx="6274054" cy="833259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6214" y="1628800"/>
            <a:ext cx="8229600" cy="468052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9.1.2013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Alatunniste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902896" y="64533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71301F6-73EC-4258-9429-9A0D199DB45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5853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uorakulmio 11"/>
          <p:cNvSpPr/>
          <p:nvPr userDrawn="1"/>
        </p:nvSpPr>
        <p:spPr>
          <a:xfrm>
            <a:off x="-986" y="6381328"/>
            <a:ext cx="9144000" cy="476671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9.1.2013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Alatunniste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4"/>
          </p:nvPr>
        </p:nvSpPr>
        <p:spPr>
          <a:xfrm>
            <a:off x="6902896" y="64533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71301F6-73EC-4258-9429-9A0D199DB45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0654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uorakulmio 11"/>
          <p:cNvSpPr/>
          <p:nvPr userDrawn="1"/>
        </p:nvSpPr>
        <p:spPr>
          <a:xfrm>
            <a:off x="-986" y="6381328"/>
            <a:ext cx="9144000" cy="476671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9.1.2013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Alatunniste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4"/>
          </p:nvPr>
        </p:nvSpPr>
        <p:spPr>
          <a:xfrm>
            <a:off x="6902896" y="64533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71301F6-73EC-4258-9429-9A0D199DB45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201503"/>
            <a:ext cx="1677805" cy="106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1759" y="435501"/>
            <a:ext cx="6336705" cy="97727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0"/>
          </p:nvPr>
        </p:nvSpPr>
        <p:spPr>
          <a:xfrm>
            <a:off x="394146" y="1700213"/>
            <a:ext cx="4033838" cy="460910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Sisällön paikkamerkki 3"/>
          <p:cNvSpPr>
            <a:spLocks noGrp="1"/>
          </p:cNvSpPr>
          <p:nvPr>
            <p:ph sz="quarter" idx="11"/>
          </p:nvPr>
        </p:nvSpPr>
        <p:spPr>
          <a:xfrm>
            <a:off x="4716016" y="1700808"/>
            <a:ext cx="4033838" cy="46085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Suorakulmio 11"/>
          <p:cNvSpPr/>
          <p:nvPr userDrawn="1"/>
        </p:nvSpPr>
        <p:spPr>
          <a:xfrm>
            <a:off x="-986" y="6381328"/>
            <a:ext cx="9144000" cy="476671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9.1.2013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Alatunniste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4"/>
          </p:nvPr>
        </p:nvSpPr>
        <p:spPr>
          <a:xfrm>
            <a:off x="6902896" y="64533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71301F6-73EC-4258-9429-9A0D199DB45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470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5" name="Sisällön paikkamerkki 3"/>
          <p:cNvSpPr>
            <a:spLocks noGrp="1"/>
          </p:cNvSpPr>
          <p:nvPr>
            <p:ph sz="quarter" idx="10"/>
          </p:nvPr>
        </p:nvSpPr>
        <p:spPr>
          <a:xfrm>
            <a:off x="394146" y="1700213"/>
            <a:ext cx="4033838" cy="460910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1"/>
          </p:nvPr>
        </p:nvSpPr>
        <p:spPr>
          <a:xfrm>
            <a:off x="4716463" y="1700213"/>
            <a:ext cx="3959225" cy="4609107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8" name="Suorakulmio 11"/>
          <p:cNvSpPr/>
          <p:nvPr userDrawn="1"/>
        </p:nvSpPr>
        <p:spPr>
          <a:xfrm>
            <a:off x="-986" y="6381328"/>
            <a:ext cx="9144000" cy="476671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i-FI" sz="1000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9.1.2013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Alatunniste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4"/>
          </p:nvPr>
        </p:nvSpPr>
        <p:spPr>
          <a:xfrm>
            <a:off x="6902896" y="64533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71301F6-73EC-4258-9429-9A0D199DB45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23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16832"/>
            <a:ext cx="44323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96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844816" y="6356350"/>
            <a:ext cx="752607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r>
              <a:rPr lang="fi-FI" smtClean="0"/>
              <a:t>9.1.2013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6121" y="6356350"/>
            <a:ext cx="4053112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Alatunniste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381000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fld id="{B3D90B40-6D79-164C-B86F-515A28237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0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pp-tausta-mv.jpg"/>
          <p:cNvPicPr>
            <a:picLocks noChangeAspect="1"/>
          </p:cNvPicPr>
          <p:nvPr/>
        </p:nvPicPr>
        <p:blipFill rotWithShape="1">
          <a:blip r:embed="rId10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04" r="6451"/>
          <a:stretch/>
        </p:blipFill>
        <p:spPr>
          <a:xfrm>
            <a:off x="3923928" y="0"/>
            <a:ext cx="5220073" cy="5373216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1681030" cy="858576"/>
          </a:xfrm>
          <a:prstGeom prst="rect">
            <a:avLst/>
          </a:prstGeom>
        </p:spPr>
      </p:pic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6214" y="1628800"/>
            <a:ext cx="8229600" cy="4680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411759" y="435501"/>
            <a:ext cx="6275039" cy="977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1" name="Kuva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1681030" cy="85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9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8" r:id="rId3"/>
    <p:sldLayoutId id="2147483655" r:id="rId4"/>
    <p:sldLayoutId id="2147483654" r:id="rId5"/>
    <p:sldLayoutId id="2147483656" r:id="rId6"/>
    <p:sldLayoutId id="2147483657" r:id="rId7"/>
    <p:sldLayoutId id="2147483659" r:id="rId8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»"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Yhdessä työkyvyn tukena –</a:t>
            </a:r>
            <a:br>
              <a:rPr lang="fi-FI" dirty="0" smtClean="0"/>
            </a:br>
            <a:r>
              <a:rPr lang="fi-FI" dirty="0" smtClean="0"/>
              <a:t>TELAn koulutuskiertue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82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95736" y="404664"/>
            <a:ext cx="5904656" cy="1512168"/>
          </a:xfrm>
        </p:spPr>
        <p:txBody>
          <a:bodyPr>
            <a:noAutofit/>
          </a:bodyPr>
          <a:lstStyle/>
          <a:p>
            <a:r>
              <a:rPr lang="fi-FI" dirty="0"/>
              <a:t>Työeläkekuntoutus on lakisääteistä ammatillista kuntoutusta, joka voi sisältää 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816424"/>
          </a:xfrm>
        </p:spPr>
        <p:txBody>
          <a:bodyPr>
            <a:normAutofit/>
          </a:bodyPr>
          <a:lstStyle/>
          <a:p>
            <a:pPr lvl="1">
              <a:buClr>
                <a:schemeClr val="tx2"/>
              </a:buClr>
            </a:pPr>
            <a:r>
              <a:rPr lang="fi-FI" sz="2400" dirty="0" smtClean="0"/>
              <a:t>neuvontaa </a:t>
            </a:r>
          </a:p>
          <a:p>
            <a:pPr lvl="1">
              <a:buClr>
                <a:schemeClr val="tx2"/>
              </a:buClr>
            </a:pPr>
            <a:r>
              <a:rPr lang="fi-FI" sz="2400" dirty="0" smtClean="0"/>
              <a:t>työhönvalmennusta</a:t>
            </a:r>
          </a:p>
          <a:p>
            <a:pPr lvl="1">
              <a:buClr>
                <a:schemeClr val="tx2"/>
              </a:buClr>
            </a:pPr>
            <a:r>
              <a:rPr lang="fi-FI" sz="2400" dirty="0" smtClean="0"/>
              <a:t>työkokeilua </a:t>
            </a:r>
          </a:p>
          <a:p>
            <a:pPr lvl="1">
              <a:buClr>
                <a:schemeClr val="tx2"/>
              </a:buClr>
            </a:pPr>
            <a:r>
              <a:rPr lang="fi-FI" sz="2400" dirty="0" smtClean="0"/>
              <a:t>täydennys- </a:t>
            </a:r>
            <a:r>
              <a:rPr lang="fi-FI" sz="2400" dirty="0"/>
              <a:t>tai </a:t>
            </a:r>
            <a:r>
              <a:rPr lang="fi-FI" sz="2400" dirty="0" smtClean="0"/>
              <a:t>uudelleenkoulutusta</a:t>
            </a:r>
          </a:p>
          <a:p>
            <a:pPr lvl="1">
              <a:buClr>
                <a:schemeClr val="tx2"/>
              </a:buClr>
            </a:pPr>
            <a:r>
              <a:rPr lang="fi-FI" sz="2400" dirty="0" smtClean="0"/>
              <a:t>yritystukea (elinkeinotuki)</a:t>
            </a:r>
          </a:p>
          <a:p>
            <a:pPr marL="0" indent="0">
              <a:buNone/>
            </a:pPr>
            <a:endParaRPr lang="fi-FI" sz="2400" dirty="0" smtClean="0"/>
          </a:p>
          <a:p>
            <a:r>
              <a:rPr lang="fi-FI" sz="2400" dirty="0" smtClean="0"/>
              <a:t>Suurin osa kuntoutuksesta tapahtuu työpaikoilla yhteistyössä työnantajan ja työterveyshuollon kanssa.</a:t>
            </a:r>
            <a:endParaRPr lang="fi-FI" sz="240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3466728" cy="365125"/>
          </a:xfrm>
        </p:spPr>
        <p:txBody>
          <a:bodyPr/>
          <a:lstStyle/>
          <a:p>
            <a:r>
              <a:rPr lang="fi-FI" smtClean="0"/>
              <a:t>9.1.2013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421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920880" cy="3529012"/>
          </a:xfrm>
        </p:spPr>
        <p:txBody>
          <a:bodyPr>
            <a:noAutofit/>
          </a:bodyPr>
          <a:lstStyle/>
          <a:p>
            <a:pPr marL="342900" lvl="1" indent="-342900">
              <a:buClr>
                <a:schemeClr val="tx2"/>
              </a:buClr>
              <a:buFontTx/>
              <a:buChar char="•"/>
              <a:defRPr/>
            </a:pPr>
            <a:r>
              <a:rPr lang="fi-FI" sz="2000" dirty="0" smtClean="0">
                <a:latin typeface="+mn-lt"/>
                <a:cs typeface="Times New Roman" pitchFamily="18" charset="0"/>
              </a:rPr>
              <a:t>Työterveyshuollon lausuntoon kuuluu arvio työntekijän jäljellä olevasta työkyvystä sekä selvitys hänen mahdollisuuksistaan jatkaa työssä</a:t>
            </a:r>
            <a:endParaRPr lang="fi-FI" sz="2000" dirty="0" smtClean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marL="342900" lvl="1" indent="-342900">
              <a:buClr>
                <a:schemeClr val="tx2"/>
              </a:buClr>
              <a:buFontTx/>
              <a:buChar char="•"/>
              <a:defRPr/>
            </a:pPr>
            <a:r>
              <a:rPr lang="fi-FI" sz="2000" dirty="0" smtClean="0">
                <a:latin typeface="+mn-lt"/>
                <a:cs typeface="Times New Roman" pitchFamily="18" charset="0"/>
              </a:rPr>
              <a:t>Työterveyshuolto arvioi työntekijän jäljellä olevan työkyvyn</a:t>
            </a:r>
          </a:p>
          <a:p>
            <a:pPr marL="1162050" lvl="3" indent="-342900">
              <a:buClr>
                <a:schemeClr val="tx2"/>
              </a:buClr>
              <a:buFont typeface="Trebuchet MS" pitchFamily="34" charset="0"/>
              <a:buChar char="–"/>
              <a:defRPr/>
            </a:pPr>
            <a:r>
              <a:rPr lang="fi-FI" sz="2000" dirty="0" smtClean="0">
                <a:latin typeface="+mn-lt"/>
                <a:cs typeface="Times New Roman" pitchFamily="18" charset="0"/>
              </a:rPr>
              <a:t>Hoitava lääkäri kuvaa toimintakyvyn ja arvioi hoidon mahdollisuudet </a:t>
            </a:r>
          </a:p>
          <a:p>
            <a:pPr marL="342900" lvl="1" indent="-342900">
              <a:buClr>
                <a:schemeClr val="tx2"/>
              </a:buClr>
              <a:buFontTx/>
              <a:buChar char="•"/>
              <a:defRPr/>
            </a:pPr>
            <a:r>
              <a:rPr lang="fi-FI" sz="2000" dirty="0" smtClean="0">
                <a:latin typeface="+mn-lt"/>
                <a:cs typeface="Times New Roman" pitchFamily="18" charset="0"/>
              </a:rPr>
              <a:t>Työnantajan on selvitettävä yhdessä työntekijän ja työterveyshuollon kanssa työntekijän mahdollisuudet jatkaa työssä</a:t>
            </a:r>
          </a:p>
        </p:txBody>
      </p:sp>
      <p:sp>
        <p:nvSpPr>
          <p:cNvPr id="11269" name="Otsikko 5"/>
          <p:cNvSpPr>
            <a:spLocks noGrp="1"/>
          </p:cNvSpPr>
          <p:nvPr>
            <p:ph type="title"/>
          </p:nvPr>
        </p:nvSpPr>
        <p:spPr>
          <a:xfrm>
            <a:off x="2411760" y="548680"/>
            <a:ext cx="5760639" cy="985837"/>
          </a:xfrm>
        </p:spPr>
        <p:txBody>
          <a:bodyPr>
            <a:noAutofit/>
          </a:bodyPr>
          <a:lstStyle/>
          <a:p>
            <a:r>
              <a:rPr lang="fi-FI" dirty="0" smtClean="0">
                <a:cs typeface="Times New Roman" pitchFamily="18" charset="0"/>
              </a:rPr>
              <a:t>Työterveyshuollon lausunto </a:t>
            </a:r>
            <a:br>
              <a:rPr lang="fi-FI" dirty="0" smtClean="0">
                <a:cs typeface="Times New Roman" pitchFamily="18" charset="0"/>
              </a:rPr>
            </a:br>
            <a:r>
              <a:rPr lang="fi-FI" dirty="0" smtClean="0">
                <a:cs typeface="Times New Roman" pitchFamily="18" charset="0"/>
              </a:rPr>
              <a:t> </a:t>
            </a:r>
            <a:r>
              <a:rPr lang="fi-FI" sz="1800" dirty="0" smtClean="0">
                <a:cs typeface="Times New Roman" pitchFamily="18" charset="0"/>
              </a:rPr>
              <a:t>(</a:t>
            </a:r>
            <a:r>
              <a:rPr lang="fi-FI" sz="1800" dirty="0" err="1" smtClean="0">
                <a:cs typeface="Times New Roman" pitchFamily="18" charset="0"/>
              </a:rPr>
              <a:t>svl</a:t>
            </a:r>
            <a:r>
              <a:rPr lang="fi-FI" sz="1800" dirty="0" smtClean="0">
                <a:cs typeface="Times New Roman" pitchFamily="18" charset="0"/>
              </a:rPr>
              <a:t> 8 luku 5 a §, </a:t>
            </a:r>
            <a:r>
              <a:rPr lang="fi-FI" sz="1800" dirty="0" err="1" smtClean="0">
                <a:cs typeface="Times New Roman" pitchFamily="18" charset="0"/>
              </a:rPr>
              <a:t>tthl</a:t>
            </a:r>
            <a:r>
              <a:rPr lang="fi-FI" sz="1800" dirty="0" smtClean="0">
                <a:cs typeface="Times New Roman" pitchFamily="18" charset="0"/>
              </a:rPr>
              <a:t> 12 § 1 </a:t>
            </a:r>
            <a:r>
              <a:rPr lang="fi-FI" sz="1800" dirty="0" err="1" smtClean="0">
                <a:cs typeface="Times New Roman" pitchFamily="18" charset="0"/>
              </a:rPr>
              <a:t>mom</a:t>
            </a:r>
            <a:r>
              <a:rPr lang="fi-FI" sz="1800" dirty="0" smtClean="0">
                <a:cs typeface="Times New Roman" pitchFamily="18" charset="0"/>
              </a:rPr>
              <a:t> 5 a kohta)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3466728" cy="365125"/>
          </a:xfrm>
        </p:spPr>
        <p:txBody>
          <a:bodyPr/>
          <a:lstStyle/>
          <a:p>
            <a:r>
              <a:rPr lang="fi-FI" smtClean="0"/>
              <a:t>9.1.2013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062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548680"/>
            <a:ext cx="6120680" cy="1584325"/>
          </a:xfrm>
        </p:spPr>
        <p:txBody>
          <a:bodyPr>
            <a:normAutofit/>
          </a:bodyPr>
          <a:lstStyle/>
          <a:p>
            <a:r>
              <a:rPr lang="fi-FI" dirty="0" err="1" smtClean="0">
                <a:latin typeface="+mn-lt"/>
              </a:rPr>
              <a:t>Työssäjatkamismahdollisuuksia</a:t>
            </a:r>
            <a:r>
              <a:rPr lang="fi-FI" dirty="0" smtClean="0">
                <a:latin typeface="+mn-lt"/>
              </a:rPr>
              <a:t> koskevan työterveyshuollon lausunnon laatimisajankohta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276872"/>
            <a:ext cx="8136904" cy="3106737"/>
          </a:xfrm>
        </p:spPr>
        <p:txBody>
          <a:bodyPr>
            <a:normAutofit/>
          </a:bodyPr>
          <a:lstStyle/>
          <a:p>
            <a:pPr lvl="1" eaLnBrk="1" hangingPunct="1">
              <a:spcBef>
                <a:spcPct val="0"/>
              </a:spcBef>
              <a:buClr>
                <a:schemeClr val="tx2"/>
              </a:buClr>
              <a:buFontTx/>
              <a:buChar char="•"/>
            </a:pPr>
            <a:r>
              <a:rPr lang="fi-FI" sz="2400" dirty="0" smtClean="0">
                <a:latin typeface="+mn-lt"/>
              </a:rPr>
              <a:t>Lausunto tarvitaan </a:t>
            </a:r>
            <a:r>
              <a:rPr lang="fi-FI" sz="2400" dirty="0" smtClean="0">
                <a:solidFill>
                  <a:srgbClr val="FF0000"/>
                </a:solidFill>
                <a:latin typeface="+mn-lt"/>
              </a:rPr>
              <a:t>viimeistään</a:t>
            </a:r>
            <a:r>
              <a:rPr lang="fi-FI" sz="2400" i="1" dirty="0" smtClean="0">
                <a:latin typeface="+mn-lt"/>
              </a:rPr>
              <a:t>, </a:t>
            </a:r>
            <a:r>
              <a:rPr lang="fi-FI" sz="2400" dirty="0" smtClean="0">
                <a:latin typeface="+mn-lt"/>
              </a:rPr>
              <a:t>kun sairauspäivärahapäiviä on kertynyt 90</a:t>
            </a:r>
          </a:p>
          <a:p>
            <a:pPr lvl="1" eaLnBrk="1" hangingPunct="1">
              <a:spcBef>
                <a:spcPct val="0"/>
              </a:spcBef>
              <a:buClr>
                <a:schemeClr val="tx2"/>
              </a:buClr>
              <a:buFontTx/>
              <a:buChar char="•"/>
            </a:pPr>
            <a:r>
              <a:rPr lang="fi-FI" sz="2400" dirty="0" smtClean="0">
                <a:latin typeface="+mn-lt"/>
              </a:rPr>
              <a:t>Lausunto tulisi laatia heti, kun työkyvyttömyyden pitkittymisen (yli 90 päivärahapäivää) uhka on ilmeinen</a:t>
            </a:r>
          </a:p>
          <a:p>
            <a:pPr lvl="3" eaLnBrk="1" hangingPunct="1">
              <a:spcBef>
                <a:spcPct val="0"/>
              </a:spcBef>
              <a:buClr>
                <a:schemeClr val="tx2"/>
              </a:buClr>
            </a:pPr>
            <a:r>
              <a:rPr lang="fi-FI" sz="2400" dirty="0" smtClean="0">
                <a:latin typeface="+mn-lt"/>
              </a:rPr>
              <a:t>viiveetön tiedonkulku hoitavan lääkärin ja työterveyshuollon välillä !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fi-FI" sz="2400" dirty="0" smtClean="0">
              <a:latin typeface="+mn-lt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3466728" cy="365125"/>
          </a:xfrm>
        </p:spPr>
        <p:txBody>
          <a:bodyPr/>
          <a:lstStyle/>
          <a:p>
            <a:r>
              <a:rPr lang="fi-FI" smtClean="0"/>
              <a:t>9.1.2013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135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äivämäärän paikkamerkki 3"/>
          <p:cNvSpPr>
            <a:spLocks noGrp="1"/>
          </p:cNvSpPr>
          <p:nvPr>
            <p:ph type="dt" sz="quarter" idx="10"/>
          </p:nvPr>
        </p:nvSpPr>
        <p:spPr>
          <a:xfrm>
            <a:off x="457200" y="6453336"/>
            <a:ext cx="375476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fi-FI" altLang="en-US" sz="1000" b="0" smtClean="0">
                <a:latin typeface="+mn-lt"/>
              </a:rPr>
              <a:t>9.1.2013</a:t>
            </a:r>
            <a:endParaRPr lang="en-US" altLang="en-US" sz="1000" b="0" dirty="0" smtClean="0">
              <a:latin typeface="+mn-lt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72816"/>
            <a:ext cx="6705600" cy="3743325"/>
          </a:xfrm>
        </p:spPr>
        <p:txBody>
          <a:bodyPr>
            <a:noAutofit/>
          </a:bodyPr>
          <a:lstStyle/>
          <a:p>
            <a:pPr marL="342900" lvl="1" indent="-342900">
              <a:buClr>
                <a:schemeClr val="tx2"/>
              </a:buClr>
              <a:buFontTx/>
              <a:buChar char="•"/>
            </a:pPr>
            <a:r>
              <a:rPr lang="fi-FI" sz="2000" dirty="0" smtClean="0">
                <a:latin typeface="+mn-lt"/>
                <a:cs typeface="Times New Roman" pitchFamily="18" charset="0"/>
              </a:rPr>
              <a:t>Työntekijän on toimitettava lausunto Kelaan viimeistään silloin, kun sairauspäivärahaa on maksettu 90 arkipäivältä </a:t>
            </a:r>
          </a:p>
          <a:p>
            <a:pPr marL="342900" lvl="1" indent="-342900">
              <a:buClr>
                <a:schemeClr val="tx2"/>
              </a:buClr>
              <a:buFontTx/>
              <a:buChar char="•"/>
            </a:pPr>
            <a:r>
              <a:rPr lang="fi-FI" sz="2000" dirty="0" smtClean="0">
                <a:latin typeface="+mn-lt"/>
                <a:cs typeface="Times New Roman" pitchFamily="18" charset="0"/>
              </a:rPr>
              <a:t>Työterveyshuollon lausunto edellytetään</a:t>
            </a:r>
            <a:r>
              <a:rPr lang="fi-FI" sz="20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marL="1162050" lvl="3" indent="-342900">
              <a:buClr>
                <a:schemeClr val="tx2"/>
              </a:buClr>
            </a:pPr>
            <a:r>
              <a:rPr lang="fi-FI" sz="2000" dirty="0" smtClean="0">
                <a:latin typeface="+mn-lt"/>
                <a:cs typeface="Times New Roman" pitchFamily="18" charset="0"/>
              </a:rPr>
              <a:t>työ-, virka- tai palvelusuhteessa olevilta henkilöiltä</a:t>
            </a:r>
          </a:p>
          <a:p>
            <a:pPr marL="1162050" lvl="3" indent="-342900">
              <a:buClr>
                <a:schemeClr val="tx2"/>
              </a:buClr>
            </a:pPr>
            <a:r>
              <a:rPr lang="fi-FI" sz="2000" dirty="0" err="1" smtClean="0">
                <a:latin typeface="+mn-lt"/>
                <a:cs typeface="Times New Roman" pitchFamily="18" charset="0"/>
              </a:rPr>
              <a:t>TyEL</a:t>
            </a:r>
            <a:r>
              <a:rPr lang="fi-FI" sz="2000" dirty="0" smtClean="0">
                <a:latin typeface="+mn-lt"/>
                <a:cs typeface="Times New Roman" pitchFamily="18" charset="0"/>
              </a:rPr>
              <a:t> 7§:ssä tarkoitetuilta </a:t>
            </a:r>
            <a:r>
              <a:rPr lang="fi-FI" sz="2000" dirty="0" smtClean="0">
                <a:latin typeface="+mn-lt"/>
              </a:rPr>
              <a:t>johtavassa asemassa työskenteleviltä henkilöiltä</a:t>
            </a:r>
            <a:endParaRPr lang="fi-FI" sz="2000" dirty="0" smtClean="0">
              <a:latin typeface="+mn-lt"/>
              <a:cs typeface="Times New Roman" pitchFamily="18" charset="0"/>
            </a:endParaRPr>
          </a:p>
          <a:p>
            <a:pPr marL="342900" lvl="1" indent="-342900">
              <a:buClr>
                <a:schemeClr val="tx2"/>
              </a:buClr>
              <a:buFontTx/>
              <a:buChar char="•"/>
            </a:pPr>
            <a:r>
              <a:rPr lang="fi-FI" sz="2000" dirty="0" smtClean="0">
                <a:latin typeface="+mn-lt"/>
                <a:cs typeface="Times New Roman" pitchFamily="18" charset="0"/>
              </a:rPr>
              <a:t>Lausuntoa ei edellytetä</a:t>
            </a:r>
          </a:p>
          <a:p>
            <a:pPr marL="1162050" lvl="3" indent="-342900">
              <a:buClr>
                <a:schemeClr val="tx2"/>
              </a:buClr>
            </a:pPr>
            <a:r>
              <a:rPr lang="fi-FI" sz="2000" dirty="0" smtClean="0">
                <a:latin typeface="+mn-lt"/>
                <a:cs typeface="Times New Roman" pitchFamily="18" charset="0"/>
              </a:rPr>
              <a:t>yrittäjiltä, opiskelijoilta, omaa taloutta hoitavilta tai työttömiltä</a:t>
            </a:r>
          </a:p>
          <a:p>
            <a:pPr marL="1162050" lvl="3" indent="-342900"/>
            <a:endParaRPr lang="fi-FI" sz="2000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13317" name="Otsikko 5"/>
          <p:cNvSpPr>
            <a:spLocks noGrp="1"/>
          </p:cNvSpPr>
          <p:nvPr>
            <p:ph type="title"/>
          </p:nvPr>
        </p:nvSpPr>
        <p:spPr>
          <a:xfrm>
            <a:off x="2699792" y="548680"/>
            <a:ext cx="5328443" cy="841375"/>
          </a:xfrm>
        </p:spPr>
        <p:txBody>
          <a:bodyPr>
            <a:normAutofit fontScale="90000"/>
          </a:bodyPr>
          <a:lstStyle/>
          <a:p>
            <a:r>
              <a:rPr lang="fi-FI" sz="3200" dirty="0" smtClean="0">
                <a:latin typeface="+mn-lt"/>
                <a:cs typeface="Times New Roman" pitchFamily="18" charset="0"/>
              </a:rPr>
              <a:t>Työntekijän velvollisuus toimittaa lausunto Kelaan </a:t>
            </a:r>
            <a:r>
              <a:rPr lang="fi-FI" dirty="0" smtClean="0">
                <a:latin typeface="+mn-lt"/>
                <a:cs typeface="Times New Roman" pitchFamily="18" charset="0"/>
              </a:rPr>
              <a:t/>
            </a:r>
            <a:br>
              <a:rPr lang="fi-FI" dirty="0" smtClean="0">
                <a:latin typeface="+mn-lt"/>
                <a:cs typeface="Times New Roman" pitchFamily="18" charset="0"/>
              </a:rPr>
            </a:br>
            <a:endParaRPr lang="fi-FI" sz="2000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35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404664"/>
            <a:ext cx="5975945" cy="985837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+mn-lt"/>
                <a:cs typeface="Times New Roman" pitchFamily="18" charset="0"/>
              </a:rPr>
              <a:t>Hoitavan lääkärin tehtävät</a:t>
            </a:r>
            <a:endParaRPr lang="fi-FI" dirty="0" smtClean="0">
              <a:latin typeface="+mn-lt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00808"/>
            <a:ext cx="7209656" cy="36004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i-FI" sz="2000" dirty="0" smtClean="0">
                <a:latin typeface="+mn-lt"/>
                <a:cs typeface="Times New Roman" pitchFamily="18" charset="0"/>
              </a:rPr>
              <a:t>Hoitava lääkäri arvioi sairauden vaikutukset potilaan toimintakykyyn ja hoidon mahdollisuudet</a:t>
            </a:r>
          </a:p>
          <a:p>
            <a:pPr lvl="1">
              <a:buClr>
                <a:schemeClr val="tx2"/>
              </a:buClr>
              <a:defRPr/>
            </a:pPr>
            <a:r>
              <a:rPr lang="fi-FI" sz="2000" dirty="0" smtClean="0">
                <a:latin typeface="+mn-lt"/>
                <a:cs typeface="Times New Roman" pitchFamily="18" charset="0"/>
              </a:rPr>
              <a:t>pitkittyneissä työkyvyttömyyksissä hoitosuhde on usein erikoissairaanhoidossa</a:t>
            </a:r>
          </a:p>
          <a:p>
            <a:pPr lvl="1">
              <a:buClr>
                <a:schemeClr val="tx2"/>
              </a:buClr>
              <a:defRPr/>
            </a:pPr>
            <a:r>
              <a:rPr lang="fi-FI" sz="2000" dirty="0" smtClean="0">
                <a:latin typeface="+mn-lt"/>
                <a:cs typeface="Times New Roman" pitchFamily="18" charset="0"/>
              </a:rPr>
              <a:t>diagnostiikka, hoito, sairauden vaikutukset toimintakykyyn, toipumisennuste, arvio työkyvyttömyydestä ja sen kestosta </a:t>
            </a:r>
          </a:p>
          <a:p>
            <a:pPr lvl="1">
              <a:buClr>
                <a:schemeClr val="tx2"/>
              </a:buClr>
              <a:defRPr/>
            </a:pPr>
            <a:r>
              <a:rPr lang="fi-FI" sz="2000" dirty="0" smtClean="0">
                <a:latin typeface="+mn-lt"/>
                <a:cs typeface="Times New Roman" pitchFamily="18" charset="0"/>
              </a:rPr>
              <a:t>tietojen toimittaminen työterveyshuoltoon ilman viiveitä</a:t>
            </a:r>
          </a:p>
          <a:p>
            <a:pPr lvl="1">
              <a:defRPr/>
            </a:pPr>
            <a:endParaRPr lang="fi-FI" sz="2000" dirty="0" smtClean="0">
              <a:latin typeface="+mn-lt"/>
              <a:cs typeface="Times New Roman" pitchFamily="18" charset="0"/>
            </a:endParaRPr>
          </a:p>
          <a:p>
            <a:pPr marL="457200" lvl="1" indent="0">
              <a:buFontTx/>
              <a:buNone/>
              <a:defRPr/>
            </a:pPr>
            <a:endParaRPr lang="fi-FI" sz="2000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3826768" cy="365125"/>
          </a:xfrm>
        </p:spPr>
        <p:txBody>
          <a:bodyPr/>
          <a:lstStyle/>
          <a:p>
            <a:r>
              <a:rPr lang="fi-FI" smtClean="0"/>
              <a:t>9.1.2013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901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200" dirty="0" smtClean="0">
                <a:latin typeface="+mn-lt"/>
                <a:cs typeface="Times New Roman" pitchFamily="18" charset="0"/>
              </a:rPr>
              <a:t>Työterveyshuolto koordinoi yhteistyötä</a:t>
            </a:r>
          </a:p>
        </p:txBody>
      </p:sp>
      <p:sp>
        <p:nvSpPr>
          <p:cNvPr id="28675" name="Sisällön paikkamerkki 2"/>
          <p:cNvSpPr>
            <a:spLocks noGrp="1"/>
          </p:cNvSpPr>
          <p:nvPr>
            <p:ph idx="1"/>
          </p:nvPr>
        </p:nvSpPr>
        <p:spPr>
          <a:xfrm>
            <a:off x="971600" y="1772816"/>
            <a:ext cx="6705600" cy="3814763"/>
          </a:xfrm>
        </p:spPr>
        <p:txBody>
          <a:bodyPr>
            <a:normAutofit/>
          </a:bodyPr>
          <a:lstStyle/>
          <a:p>
            <a:r>
              <a:rPr lang="fi-FI" sz="2000" dirty="0" smtClean="0">
                <a:latin typeface="+mn-lt"/>
                <a:cs typeface="Times New Roman" pitchFamily="18" charset="0"/>
              </a:rPr>
              <a:t>Työterveyshuolto koordinoi yhteistyötä eri toimijoiden välillä pitkittyneissä työkyvyttömyystapauksissa</a:t>
            </a:r>
          </a:p>
          <a:p>
            <a:pPr lvl="1">
              <a:buClr>
                <a:schemeClr val="tx2"/>
              </a:buClr>
            </a:pPr>
            <a:r>
              <a:rPr lang="fi-FI" sz="2000" dirty="0" smtClean="0">
                <a:latin typeface="+mn-lt"/>
                <a:cs typeface="Times New Roman" pitchFamily="18" charset="0"/>
              </a:rPr>
              <a:t>Työterveyshuolto järjestää yhteisneuvottelun työntekijän ja työnantajan kanssa</a:t>
            </a:r>
          </a:p>
          <a:p>
            <a:pPr lvl="1">
              <a:buClr>
                <a:schemeClr val="tx2"/>
              </a:buClr>
            </a:pPr>
            <a:r>
              <a:rPr lang="fi-FI" sz="2000" dirty="0" smtClean="0">
                <a:latin typeface="+mn-lt"/>
                <a:cs typeface="Times New Roman" pitchFamily="18" charset="0"/>
              </a:rPr>
              <a:t>Työterveyshuolto voi koordinoida yhteistyötä työterveyshuollon ja muun terveydenhuollon kesken, kun selvitetään työntekijän mahdollisuuksia jatkaa työssä</a:t>
            </a:r>
          </a:p>
          <a:p>
            <a:pPr lvl="2">
              <a:buClr>
                <a:schemeClr val="tx2"/>
              </a:buClr>
            </a:pPr>
            <a:r>
              <a:rPr lang="fi-FI" sz="2000" dirty="0" smtClean="0">
                <a:latin typeface="+mn-lt"/>
                <a:cs typeface="Times New Roman" pitchFamily="18" charset="0"/>
              </a:rPr>
              <a:t>sujuva tiedonkulku välttämätöntä</a:t>
            </a:r>
          </a:p>
        </p:txBody>
      </p:sp>
      <p:sp>
        <p:nvSpPr>
          <p:cNvPr id="28676" name="Päivämäärän paikkamerkki 3"/>
          <p:cNvSpPr>
            <a:spLocks noGrp="1"/>
          </p:cNvSpPr>
          <p:nvPr>
            <p:ph type="dt" sz="quarter" idx="10"/>
          </p:nvPr>
        </p:nvSpPr>
        <p:spPr>
          <a:xfrm>
            <a:off x="457200" y="6453336"/>
            <a:ext cx="3538736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fi-FI" altLang="en-US" sz="1000" b="0" smtClean="0">
                <a:latin typeface="+mn-lt"/>
              </a:rPr>
              <a:t>9.1.2013</a:t>
            </a:r>
            <a:endParaRPr lang="en-US" altLang="en-US" sz="1000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60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2195513" y="260350"/>
            <a:ext cx="6697662" cy="1143000"/>
          </a:xfrm>
        </p:spPr>
        <p:txBody>
          <a:bodyPr/>
          <a:lstStyle/>
          <a:p>
            <a:pPr eaLnBrk="1" hangingPunct="1"/>
            <a:r>
              <a:rPr lang="fi-FI" sz="2600" smtClean="0">
                <a:ea typeface="ＭＳ Ｐゴシック" pitchFamily="34" charset="-128"/>
              </a:rPr>
              <a:t>Potilaan ohjaus perusterveydenhuollosta ja erikoissairaanhoidosta työterveyshuoltoon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609600" y="1933575"/>
            <a:ext cx="7924800" cy="4924425"/>
          </a:xfrm>
        </p:spPr>
        <p:txBody>
          <a:bodyPr/>
          <a:lstStyle/>
          <a:p>
            <a:pPr eaLnBrk="1" hangingPunct="1"/>
            <a:r>
              <a:rPr lang="fi-FI" sz="2000" smtClean="0">
                <a:ea typeface="ＭＳ Ｐゴシック" pitchFamily="34" charset="-128"/>
              </a:rPr>
              <a:t>kun tarvitaan työkykyarviota</a:t>
            </a:r>
          </a:p>
          <a:p>
            <a:pPr eaLnBrk="1" hangingPunct="1"/>
            <a:r>
              <a:rPr lang="fi-FI" sz="2000" smtClean="0">
                <a:ea typeface="ＭＳ Ｐゴシック" pitchFamily="34" charset="-128"/>
              </a:rPr>
              <a:t>kun sairausloma pitkittyy</a:t>
            </a:r>
          </a:p>
          <a:p>
            <a:pPr eaLnBrk="1" hangingPunct="1"/>
            <a:r>
              <a:rPr lang="fi-FI" sz="2000" smtClean="0">
                <a:ea typeface="ＭＳ Ｐゴシック" pitchFamily="34" charset="-128"/>
              </a:rPr>
              <a:t>kun sairaus hankaloittaa työntekoa</a:t>
            </a:r>
          </a:p>
          <a:p>
            <a:pPr eaLnBrk="1" hangingPunct="1"/>
            <a:r>
              <a:rPr lang="fi-FI" sz="2000" smtClean="0">
                <a:ea typeface="ＭＳ Ｐゴシック" pitchFamily="34" charset="-128"/>
              </a:rPr>
              <a:t>kun epäillään, että työ voi aiheuttaa sairauden tai pahentaa sitä</a:t>
            </a:r>
          </a:p>
          <a:p>
            <a:pPr eaLnBrk="1" hangingPunct="1"/>
            <a:r>
              <a:rPr lang="fi-FI" sz="2000" smtClean="0">
                <a:ea typeface="ＭＳ Ｐゴシック" pitchFamily="34" charset="-128"/>
              </a:rPr>
              <a:t>sairauslomalta työhön paluuta suunniteltaessa</a:t>
            </a:r>
          </a:p>
          <a:p>
            <a:pPr eaLnBrk="1" hangingPunct="1"/>
            <a:r>
              <a:rPr lang="fi-FI" sz="2000" smtClean="0">
                <a:ea typeface="ＭＳ Ｐゴシック" pitchFamily="34" charset="-128"/>
              </a:rPr>
              <a:t>osasairauspäiväraha, työkokeilu</a:t>
            </a:r>
          </a:p>
          <a:p>
            <a:pPr eaLnBrk="1" hangingPunct="1"/>
            <a:r>
              <a:rPr lang="fi-FI" sz="2000" smtClean="0">
                <a:ea typeface="ＭＳ Ｐゴシック" pitchFamily="34" charset="-128"/>
              </a:rPr>
              <a:t>muu syy, jolloin tarvitaan yhteistyötä työterveyshuollon ja/tai työpaikan kanssa</a:t>
            </a:r>
          </a:p>
          <a:p>
            <a:pPr eaLnBrk="1" hangingPunct="1"/>
            <a:endParaRPr lang="fi-FI" sz="2000" smtClean="0">
              <a:ea typeface="ＭＳ Ｐゴシック" pitchFamily="34" charset="-128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4186808" cy="365125"/>
          </a:xfrm>
        </p:spPr>
        <p:txBody>
          <a:bodyPr/>
          <a:lstStyle/>
          <a:p>
            <a:r>
              <a:rPr lang="fi-FI" smtClean="0"/>
              <a:t>9.1.2013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846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isällön paikkamerkki 1"/>
          <p:cNvSpPr>
            <a:spLocks noGrp="1"/>
          </p:cNvSpPr>
          <p:nvPr>
            <p:ph idx="1"/>
          </p:nvPr>
        </p:nvSpPr>
        <p:spPr bwMode="auto">
          <a:xfrm>
            <a:off x="467544" y="1628800"/>
            <a:ext cx="8229600" cy="4256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fi-FI" sz="2200" dirty="0" smtClean="0">
                <a:ea typeface="ヒラギノ角ゴ Pro W3"/>
                <a:cs typeface="ヒラギノ角ゴ Pro W3"/>
              </a:rPr>
              <a:t>Työ on hyvinvoinnin lähde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fi-FI" sz="2200" dirty="0" smtClean="0">
                <a:ea typeface="ヒラギノ角ゴ Pro W3"/>
                <a:cs typeface="ヒラギノ角ゴ Pro W3"/>
              </a:rPr>
              <a:t>Hyvä työkyky ja toimiva työelämä ovat kansantalouden perusta</a:t>
            </a:r>
          </a:p>
          <a:p>
            <a:r>
              <a:rPr lang="fi-FI" sz="2200" dirty="0" smtClean="0">
                <a:ea typeface="ヒラギノ角ゴ Pro W3"/>
                <a:cs typeface="ヒラギノ角ゴ Pro W3"/>
              </a:rPr>
              <a:t>Hyvinvointimme </a:t>
            </a:r>
            <a:r>
              <a:rPr lang="fi-FI" sz="2200" dirty="0">
                <a:ea typeface="ヒラギノ角ゴ Pro W3"/>
                <a:cs typeface="ヒラギノ角ゴ Pro W3"/>
              </a:rPr>
              <a:t>tulevaisuus riippuu työstä, työntekijöistä ja heidän </a:t>
            </a:r>
            <a:r>
              <a:rPr lang="fi-FI" sz="2200" dirty="0" smtClean="0">
                <a:ea typeface="ヒラギノ角ゴ Pro W3"/>
                <a:cs typeface="ヒラギノ角ゴ Pro W3"/>
              </a:rPr>
              <a:t>työkyvystään (huoltosuhteen haasteet väestön ikääntymisen ja elinikäodotteen kasvun vuoksi)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fi-FI" sz="2200" dirty="0" smtClean="0">
                <a:ea typeface="ヒラギノ角ゴ Pro W3"/>
                <a:cs typeface="ヒラギノ角ゴ Pro W3"/>
              </a:rPr>
              <a:t>Eläkkeelle siirrytään edelleen liian varhain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fi-FI" sz="2200" dirty="0" smtClean="0">
                <a:ea typeface="ヒラギノ角ゴ Pro W3"/>
                <a:cs typeface="ヒラギノ角ゴ Pro W3"/>
              </a:rPr>
              <a:t>Työkyvyttömyys rasittaa yksilöitä, yrityksiä ja yhteiskuntaa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fi-FI" sz="2200" dirty="0" smtClean="0">
                <a:ea typeface="ヒラギノ角ゴ Pro W3"/>
                <a:cs typeface="ヒラギノ角ゴ Pro W3"/>
              </a:rPr>
              <a:t>Tulevaisuudessa meillä on työelämässä entistä enemmän ihmisiä, joilla ei ole 100-prosenttista terveyttä, mutta joilla on jäljellä olevaa työkykyä</a:t>
            </a:r>
          </a:p>
          <a:p>
            <a:pPr eaLnBrk="1" hangingPunct="1">
              <a:buFont typeface="Arial" pitchFamily="34" charset="0"/>
              <a:buChar char="•"/>
            </a:pPr>
            <a:endParaRPr lang="fi-FI" sz="2200" dirty="0" smtClean="0">
              <a:ea typeface="ヒラギノ角ゴ Pro W3"/>
              <a:cs typeface="ヒラギノ角ゴ Pro W3"/>
            </a:endParaRPr>
          </a:p>
        </p:txBody>
      </p:sp>
      <p:sp>
        <p:nvSpPr>
          <p:cNvPr id="16387" name="Otsikko 2"/>
          <p:cNvSpPr>
            <a:spLocks noGrp="1"/>
          </p:cNvSpPr>
          <p:nvPr>
            <p:ph type="title"/>
          </p:nvPr>
        </p:nvSpPr>
        <p:spPr bwMode="auto">
          <a:xfrm>
            <a:off x="2051720" y="596354"/>
            <a:ext cx="6984776" cy="960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dirty="0" smtClean="0">
                <a:ea typeface="ヒラギノ角ゴ Pro W3"/>
                <a:cs typeface="ヒラギノ角ゴ Pro W3"/>
              </a:rPr>
              <a:t>Miksi työurien pidentäminen on tärkeää?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3538736" cy="365125"/>
          </a:xfrm>
        </p:spPr>
        <p:txBody>
          <a:bodyPr/>
          <a:lstStyle/>
          <a:p>
            <a:r>
              <a:rPr lang="fi-FI" smtClean="0"/>
              <a:t>9.1.2013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878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-161925" y="1565275"/>
          <a:ext cx="5486400" cy="367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/>
        </p:nvGraphicFramePr>
        <p:xfrm>
          <a:off x="4198938" y="1565275"/>
          <a:ext cx="5486400" cy="367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378386" y="4989295"/>
            <a:ext cx="338455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fi-FI" dirty="0"/>
              <a:t>Tuki- ja liikuntaelinten sairaudet</a:t>
            </a:r>
          </a:p>
          <a:p>
            <a:pPr>
              <a:lnSpc>
                <a:spcPct val="120000"/>
              </a:lnSpc>
            </a:pPr>
            <a:r>
              <a:rPr lang="fi-FI" dirty="0"/>
              <a:t>Mielenterveyden häiriöt</a:t>
            </a:r>
          </a:p>
          <a:p>
            <a:pPr>
              <a:lnSpc>
                <a:spcPct val="120000"/>
              </a:lnSpc>
            </a:pPr>
            <a:r>
              <a:rPr lang="fi-FI" dirty="0"/>
              <a:t>Verenkiertoelinten sairaudet</a:t>
            </a:r>
          </a:p>
          <a:p>
            <a:pPr>
              <a:lnSpc>
                <a:spcPct val="120000"/>
              </a:lnSpc>
            </a:pPr>
            <a:r>
              <a:rPr lang="fi-FI" dirty="0"/>
              <a:t>Muut sairaudet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502474" y="5010150"/>
            <a:ext cx="188595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fi-FI" dirty="0"/>
              <a:t>Alle 35-vuotiaat</a:t>
            </a:r>
          </a:p>
          <a:p>
            <a:pPr>
              <a:lnSpc>
                <a:spcPct val="120000"/>
              </a:lnSpc>
            </a:pPr>
            <a:r>
              <a:rPr lang="fi-FI" dirty="0"/>
              <a:t>35–44-vuotiaat</a:t>
            </a:r>
          </a:p>
          <a:p>
            <a:pPr>
              <a:lnSpc>
                <a:spcPct val="120000"/>
              </a:lnSpc>
            </a:pPr>
            <a:r>
              <a:rPr lang="fi-FI" dirty="0"/>
              <a:t>45–54-vuotiaat</a:t>
            </a:r>
          </a:p>
          <a:p>
            <a:pPr>
              <a:lnSpc>
                <a:spcPct val="120000"/>
              </a:lnSpc>
            </a:pPr>
            <a:r>
              <a:rPr lang="fi-FI" dirty="0"/>
              <a:t>55–62-vuotiaat  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012408" y="5099050"/>
            <a:ext cx="431800" cy="2159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6012160" y="5770563"/>
            <a:ext cx="431800" cy="215900"/>
          </a:xfrm>
          <a:prstGeom prst="rect">
            <a:avLst/>
          </a:prstGeom>
          <a:solidFill>
            <a:srgbClr val="42969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012160" y="6107113"/>
            <a:ext cx="431800" cy="2159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123728" y="381000"/>
            <a:ext cx="66967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2400" dirty="0"/>
              <a:t>Vuonna </a:t>
            </a:r>
            <a:r>
              <a:rPr lang="fi-FI" sz="2400" dirty="0" smtClean="0"/>
              <a:t>2011 </a:t>
            </a:r>
            <a:r>
              <a:rPr lang="fi-FI" sz="2400" dirty="0"/>
              <a:t>työeläkejärjestelmästä </a:t>
            </a:r>
            <a:r>
              <a:rPr lang="fi-FI" sz="2400" dirty="0" smtClean="0"/>
              <a:t>työkyvyttömyyseläkkeelle </a:t>
            </a:r>
            <a:r>
              <a:rPr lang="fi-FI" sz="2400" dirty="0"/>
              <a:t>siirtyneet </a:t>
            </a:r>
            <a:r>
              <a:rPr lang="fi-FI" sz="2400" dirty="0" smtClean="0"/>
              <a:t>(22 983)</a:t>
            </a:r>
            <a:endParaRPr lang="fi-FI" sz="2400" dirty="0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414463" y="1412875"/>
            <a:ext cx="66095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2000" dirty="0"/>
              <a:t>Sairauspääryhmittäin                              </a:t>
            </a:r>
            <a:r>
              <a:rPr lang="fi-FI" sz="2000" dirty="0" smtClean="0"/>
              <a:t>Ikäryhmittäin</a:t>
            </a:r>
            <a:endParaRPr lang="fi-FI" sz="2000" dirty="0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071802" y="2643182"/>
            <a:ext cx="6607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2000" b="1" dirty="0" smtClean="0"/>
              <a:t>35%</a:t>
            </a:r>
            <a:endParaRPr lang="fi-FI" sz="2000" b="1" dirty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285984" y="4286256"/>
            <a:ext cx="6607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2000" b="1" dirty="0" smtClean="0"/>
              <a:t>28%</a:t>
            </a:r>
            <a:endParaRPr lang="fi-FI" sz="2000" b="1" dirty="0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409394" y="2634090"/>
            <a:ext cx="6607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2000" b="1" dirty="0" smtClean="0"/>
              <a:t>29%</a:t>
            </a:r>
            <a:endParaRPr lang="fi-FI" sz="2000" b="1" dirty="0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341438" y="3667125"/>
            <a:ext cx="550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2000" b="1"/>
              <a:t>8%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961188" y="2078905"/>
            <a:ext cx="5100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2000" b="1" dirty="0" smtClean="0"/>
              <a:t>9%</a:t>
            </a:r>
            <a:endParaRPr lang="fi-FI" sz="2000" b="1" dirty="0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462117" y="2495695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2000" b="1" dirty="0"/>
              <a:t>11%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7500958" y="3714752"/>
            <a:ext cx="6607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2000" b="1" dirty="0" smtClean="0"/>
              <a:t>28%</a:t>
            </a:r>
            <a:endParaRPr lang="fi-FI" sz="2000" b="1" dirty="0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643570" y="3214686"/>
            <a:ext cx="6976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2000" b="1" dirty="0" smtClean="0"/>
              <a:t>52%</a:t>
            </a:r>
            <a:endParaRPr lang="fi-FI" sz="2000" b="1" dirty="0"/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899592" y="6165428"/>
            <a:ext cx="431800" cy="215900"/>
          </a:xfrm>
          <a:prstGeom prst="rect">
            <a:avLst/>
          </a:prstGeom>
          <a:solidFill>
            <a:srgbClr val="21EA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909638" y="5085308"/>
            <a:ext cx="431800" cy="2159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899840" y="5445348"/>
            <a:ext cx="431800" cy="2159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899592" y="5805388"/>
            <a:ext cx="431800" cy="215900"/>
          </a:xfrm>
          <a:prstGeom prst="rect">
            <a:avLst/>
          </a:prstGeom>
          <a:solidFill>
            <a:srgbClr val="42969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12408" y="5438039"/>
            <a:ext cx="431800" cy="2159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>
          <a:xfrm>
            <a:off x="872204" y="6483454"/>
            <a:ext cx="2503048" cy="365125"/>
          </a:xfrm>
        </p:spPr>
        <p:txBody>
          <a:bodyPr/>
          <a:lstStyle/>
          <a:p>
            <a:r>
              <a:rPr lang="fi-FI" sz="1000" smtClean="0"/>
              <a:t>9.1.2013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353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la">
      <a:dk1>
        <a:sysClr val="windowText" lastClr="000000"/>
      </a:dk1>
      <a:lt1>
        <a:sysClr val="window" lastClr="FFFFFF"/>
      </a:lt1>
      <a:dk2>
        <a:srgbClr val="E75113"/>
      </a:dk2>
      <a:lt2>
        <a:srgbClr val="EEECE1"/>
      </a:lt2>
      <a:accent1>
        <a:srgbClr val="F08A00"/>
      </a:accent1>
      <a:accent2>
        <a:srgbClr val="E75113"/>
      </a:accent2>
      <a:accent3>
        <a:srgbClr val="F7D100"/>
      </a:accent3>
      <a:accent4>
        <a:srgbClr val="2B7BBB"/>
      </a:accent4>
      <a:accent5>
        <a:srgbClr val="23BAE2"/>
      </a:accent5>
      <a:accent6>
        <a:srgbClr val="97BF0D"/>
      </a:accent6>
      <a:hlink>
        <a:srgbClr val="E75113"/>
      </a:hlink>
      <a:folHlink>
        <a:srgbClr val="F08A0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letusrakenn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Oletusrakenn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letusrakenn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Oletusrakenn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148</TotalTime>
  <Words>408</Words>
  <Application>Microsoft Office PowerPoint</Application>
  <PresentationFormat>Näytössä katseltava diaesitys (4:3)</PresentationFormat>
  <Paragraphs>81</Paragraphs>
  <Slides>10</Slides>
  <Notes>4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Default Theme</vt:lpstr>
      <vt:lpstr>Yhdessä työkyvyn tukena – TELAn koulutuskiertue </vt:lpstr>
      <vt:lpstr>Työterveyshuollon lausunto   (svl 8 luku 5 a §, tthl 12 § 1 mom 5 a kohta)</vt:lpstr>
      <vt:lpstr>Työssäjatkamismahdollisuuksia koskevan työterveyshuollon lausunnon laatimisajankohta</vt:lpstr>
      <vt:lpstr>Työntekijän velvollisuus toimittaa lausunto Kelaan  </vt:lpstr>
      <vt:lpstr>Hoitavan lääkärin tehtävät</vt:lpstr>
      <vt:lpstr>Työterveyshuolto koordinoi yhteistyötä</vt:lpstr>
      <vt:lpstr>Potilaan ohjaus perusterveydenhuollosta ja erikoissairaanhoidosta työterveyshuoltoon</vt:lpstr>
      <vt:lpstr>Miksi työurien pidentäminen on tärkeää?</vt:lpstr>
      <vt:lpstr>PowerPoint-esitys</vt:lpstr>
      <vt:lpstr>Työeläkekuntoutus on lakisääteistä ammatillista kuntoutusta, joka voi sisältää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Tiina Kaarne</dc:creator>
  <cp:lastModifiedBy>Pirjo Kadenius</cp:lastModifiedBy>
  <cp:revision>27</cp:revision>
  <dcterms:created xsi:type="dcterms:W3CDTF">2012-09-26T10:24:11Z</dcterms:created>
  <dcterms:modified xsi:type="dcterms:W3CDTF">2013-01-09T08:03:33Z</dcterms:modified>
</cp:coreProperties>
</file>