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9" r:id="rId1"/>
    <p:sldMasterId id="2147483955" r:id="rId2"/>
  </p:sldMasterIdLst>
  <p:notesMasterIdLst>
    <p:notesMasterId r:id="rId18"/>
  </p:notesMasterIdLst>
  <p:handoutMasterIdLst>
    <p:handoutMasterId r:id="rId19"/>
  </p:handoutMasterIdLst>
  <p:sldIdLst>
    <p:sldId id="282" r:id="rId3"/>
    <p:sldId id="266" r:id="rId4"/>
    <p:sldId id="291" r:id="rId5"/>
    <p:sldId id="283" r:id="rId6"/>
    <p:sldId id="284" r:id="rId7"/>
    <p:sldId id="287" r:id="rId8"/>
    <p:sldId id="280" r:id="rId9"/>
    <p:sldId id="270" r:id="rId10"/>
    <p:sldId id="285" r:id="rId11"/>
    <p:sldId id="286" r:id="rId12"/>
    <p:sldId id="289" r:id="rId13"/>
    <p:sldId id="292" r:id="rId14"/>
    <p:sldId id="268" r:id="rId15"/>
    <p:sldId id="281" r:id="rId16"/>
    <p:sldId id="288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91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639D2E1-4A91-4B28-BBA9-AE72C13CD6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CD00D11-9C80-453F-B032-0C7A9A5182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5A1BB2D-A2E6-48A1-92DF-82ADD170B35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2544D72B-A803-4673-85E1-F6B72F34E6F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F0A9312C-7335-4EB9-B223-71BE67F7D617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21EFD46-E978-4805-A28F-AFB7F1FE0C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73720EE-D7BB-450F-AA30-7FD1F15CB4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FC04255E-7DF2-41D4-8BF5-C9598AD6D0A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771D59C0-2828-4001-A09C-1B4B38CD910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86194090-081B-4A3E-8303-C0DAD794C2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58ABEA6A-6C20-43C4-B141-F730A35477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1F289D0A-E590-46C0-9446-0E3ED4D21667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7" descr="pp-tausta.jpg">
            <a:extLst>
              <a:ext uri="{FF2B5EF4-FFF2-40B4-BE49-F238E27FC236}">
                <a16:creationId xmlns:a16="http://schemas.microsoft.com/office/drawing/2014/main" id="{155FFFDD-C99C-4686-9287-5103D9997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0"/>
            <a:ext cx="5218113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3861048"/>
            <a:ext cx="7772400" cy="1326009"/>
          </a:xfrm>
        </p:spPr>
        <p:txBody>
          <a:bodyPr>
            <a:normAutofit/>
          </a:bodyPr>
          <a:lstStyle>
            <a:lvl1pPr algn="l">
              <a:defRPr sz="3200">
                <a:latin typeface="Trebuchet MS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6400800" cy="79208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30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7">
            <a:extLst>
              <a:ext uri="{FF2B5EF4-FFF2-40B4-BE49-F238E27FC236}">
                <a16:creationId xmlns:a16="http://schemas.microsoft.com/office/drawing/2014/main" id="{A1875905-8410-4139-AF43-DC87F0F1F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"/>
          <a:stretch>
            <a:fillRect/>
          </a:stretch>
        </p:blipFill>
        <p:spPr bwMode="auto">
          <a:xfrm>
            <a:off x="-25400" y="95250"/>
            <a:ext cx="9169400" cy="67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439873" y="2708920"/>
            <a:ext cx="6264256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/>
          </p:nvPr>
        </p:nvSpPr>
        <p:spPr>
          <a:xfrm>
            <a:off x="1439873" y="4040920"/>
            <a:ext cx="6264256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3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1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2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3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3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8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15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4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460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52"/>
              </a:spcAft>
              <a:defRPr/>
            </a:lvl1pPr>
            <a:lvl2pPr>
              <a:spcBef>
                <a:spcPts val="0"/>
              </a:spcBef>
              <a:spcAft>
                <a:spcPts val="362"/>
              </a:spcAft>
              <a:defRPr/>
            </a:lvl2pPr>
            <a:lvl3pPr>
              <a:spcBef>
                <a:spcPts val="94"/>
              </a:spcBef>
              <a:spcAft>
                <a:spcPts val="362"/>
              </a:spcAft>
              <a:defRPr/>
            </a:lvl3pPr>
            <a:lvl4pPr>
              <a:spcBef>
                <a:spcPts val="94"/>
              </a:spcBef>
              <a:spcAft>
                <a:spcPts val="362"/>
              </a:spcAft>
              <a:defRPr/>
            </a:lvl4pPr>
            <a:lvl5pPr>
              <a:spcBef>
                <a:spcPts val="94"/>
              </a:spcBef>
              <a:spcAft>
                <a:spcPts val="362"/>
              </a:spcAft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F08323-B434-4F8E-AF6C-8183DF8E8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212FAB-FE46-4BC3-A3A5-132CCF64D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4AEB8A1-9201-4C34-AC0E-7095E13E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3923F-D489-4C93-B9D7-0E855705E9B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782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419600"/>
          </a:xfrm>
        </p:spPr>
        <p:txBody>
          <a:bodyPr/>
          <a:lstStyle>
            <a:lvl1pPr marL="861517" indent="-861517">
              <a:lnSpc>
                <a:spcPts val="4711"/>
              </a:lnSpc>
              <a:buFont typeface="+mj-lt"/>
              <a:buAutoNum type="arabicPeriod"/>
              <a:defRPr sz="4522" b="1" kern="1200" spc="-75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13BAE4-53B9-4993-B9B2-F15D5062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229517A-22D1-433B-ACE8-56594489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F286E49B-2384-443F-A91E-EE3388406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094B9-23CC-4C66-B205-F27A59B8283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6743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28592"/>
          </a:xfrm>
        </p:spPr>
        <p:txBody>
          <a:bodyPr anchor="ctr"/>
          <a:lstStyle>
            <a:lvl1pPr marL="0" indent="0" algn="ctr">
              <a:lnSpc>
                <a:spcPts val="4711"/>
              </a:lnSpc>
              <a:buFont typeface="+mj-lt"/>
              <a:buNone/>
              <a:defRPr sz="4522" b="1" kern="1200" spc="-75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1DDC9304-544E-4AA9-A992-BD3692E4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8DC35BFC-36E0-456B-BFAB-9BB97A48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07A9897D-7C93-4594-8225-C68CEB1A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61EB7-1A37-4C0B-A1FA-3CBDABF685A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84221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/>
          <a:lstStyle>
            <a:lvl1pPr marL="0" indent="0">
              <a:spcAft>
                <a:spcPts val="452"/>
              </a:spcAft>
              <a:buNone/>
              <a:defRPr sz="2261" baseline="0"/>
            </a:lvl1pPr>
            <a:lvl2pPr marL="430759" indent="0">
              <a:spcBef>
                <a:spcPts val="0"/>
              </a:spcBef>
              <a:spcAft>
                <a:spcPts val="362"/>
              </a:spcAft>
              <a:buNone/>
              <a:defRPr/>
            </a:lvl2pPr>
            <a:lvl3pPr marL="861517" indent="0">
              <a:spcBef>
                <a:spcPts val="94"/>
              </a:spcBef>
              <a:spcAft>
                <a:spcPts val="362"/>
              </a:spcAft>
              <a:buNone/>
              <a:defRPr/>
            </a:lvl3pPr>
            <a:lvl4pPr marL="1292276" indent="0">
              <a:spcBef>
                <a:spcPts val="94"/>
              </a:spcBef>
              <a:spcAft>
                <a:spcPts val="362"/>
              </a:spcAft>
              <a:buNone/>
              <a:defRPr/>
            </a:lvl4pPr>
            <a:lvl5pPr marL="1723034" indent="0">
              <a:spcBef>
                <a:spcPts val="94"/>
              </a:spcBef>
              <a:spcAft>
                <a:spcPts val="362"/>
              </a:spcAft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4502AE-D202-4EC7-89B9-0DFC55540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B39068E-6BFD-45F5-9151-698B5E80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A3F880D-696C-4A3C-BC54-FC0FDD45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396CF-8544-4D20-9E65-8BD7AAC9451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30208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spcAft>
                <a:spcPts val="452"/>
              </a:spcAft>
              <a:defRPr sz="1884"/>
            </a:lvl1pPr>
            <a:lvl2pPr>
              <a:spcBef>
                <a:spcPts val="362"/>
              </a:spcBef>
              <a:spcAft>
                <a:spcPts val="0"/>
              </a:spcAft>
              <a:defRPr sz="1696"/>
            </a:lvl2pPr>
            <a:lvl3pPr>
              <a:spcBef>
                <a:spcPts val="362"/>
              </a:spcBef>
              <a:defRPr sz="1696"/>
            </a:lvl3pPr>
            <a:lvl4pPr>
              <a:defRPr sz="1507"/>
            </a:lvl4pPr>
            <a:lvl5pPr>
              <a:defRPr sz="1507"/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spcAft>
                <a:spcPts val="452"/>
              </a:spcAft>
              <a:defRPr sz="1884"/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7640CA04-EA3C-4EB0-A4A1-B0169738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2928DDE-7C0B-4DD7-99EB-10B99897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33129F85-6E5D-405C-A905-ED70DDD5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FCE9F-45F3-4C1D-9B66-C16AA92FC0B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01543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84" b="1"/>
            </a:lvl1pPr>
            <a:lvl2pPr marL="430759" indent="0">
              <a:buNone/>
              <a:defRPr sz="1884" b="1"/>
            </a:lvl2pPr>
            <a:lvl3pPr marL="861517" indent="0">
              <a:buNone/>
              <a:defRPr sz="1696" b="1"/>
            </a:lvl3pPr>
            <a:lvl4pPr marL="1292276" indent="0">
              <a:buNone/>
              <a:defRPr sz="1507" b="1"/>
            </a:lvl4pPr>
            <a:lvl5pPr marL="1723034" indent="0">
              <a:buNone/>
              <a:defRPr sz="1507" b="1"/>
            </a:lvl5pPr>
            <a:lvl6pPr marL="2153794" indent="0">
              <a:buNone/>
              <a:defRPr sz="1507" b="1"/>
            </a:lvl6pPr>
            <a:lvl7pPr marL="2584553" indent="0">
              <a:buNone/>
              <a:defRPr sz="1507" b="1"/>
            </a:lvl7pPr>
            <a:lvl8pPr marL="3015311" indent="0">
              <a:buNone/>
              <a:defRPr sz="1507" b="1"/>
            </a:lvl8pPr>
            <a:lvl9pPr marL="3446070" indent="0">
              <a:buNone/>
              <a:defRPr sz="1507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Aft>
                <a:spcPts val="452"/>
              </a:spcAft>
              <a:defRPr sz="1884"/>
            </a:lvl1pPr>
            <a:lvl2pPr>
              <a:spcBef>
                <a:spcPts val="362"/>
              </a:spcBef>
              <a:defRPr sz="1696"/>
            </a:lvl2pPr>
            <a:lvl3pPr>
              <a:spcBef>
                <a:spcPts val="362"/>
              </a:spcBef>
              <a:defRPr sz="1696"/>
            </a:lvl3pPr>
            <a:lvl4pPr>
              <a:defRPr sz="1507"/>
            </a:lvl4pPr>
            <a:lvl5pPr>
              <a:defRPr sz="1507"/>
            </a:lvl5pPr>
            <a:lvl6pPr>
              <a:defRPr sz="1507"/>
            </a:lvl6pPr>
            <a:lvl7pPr>
              <a:defRPr sz="1507"/>
            </a:lvl7pPr>
            <a:lvl8pPr>
              <a:defRPr sz="1507"/>
            </a:lvl8pPr>
            <a:lvl9pPr>
              <a:defRPr sz="1507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84" b="1"/>
            </a:lvl1pPr>
            <a:lvl2pPr marL="430759" indent="0">
              <a:buNone/>
              <a:defRPr sz="1884" b="1"/>
            </a:lvl2pPr>
            <a:lvl3pPr marL="861517" indent="0">
              <a:buNone/>
              <a:defRPr sz="1696" b="1"/>
            </a:lvl3pPr>
            <a:lvl4pPr marL="1292276" indent="0">
              <a:buNone/>
              <a:defRPr sz="1507" b="1"/>
            </a:lvl4pPr>
            <a:lvl5pPr marL="1723034" indent="0">
              <a:buNone/>
              <a:defRPr sz="1507" b="1"/>
            </a:lvl5pPr>
            <a:lvl6pPr marL="2153794" indent="0">
              <a:buNone/>
              <a:defRPr sz="1507" b="1"/>
            </a:lvl6pPr>
            <a:lvl7pPr marL="2584553" indent="0">
              <a:buNone/>
              <a:defRPr sz="1507" b="1"/>
            </a:lvl7pPr>
            <a:lvl8pPr marL="3015311" indent="0">
              <a:buNone/>
              <a:defRPr sz="1507" b="1"/>
            </a:lvl8pPr>
            <a:lvl9pPr marL="3446070" indent="0">
              <a:buNone/>
              <a:defRPr sz="1507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spcAft>
                <a:spcPts val="452"/>
              </a:spcAft>
              <a:defRPr sz="1884"/>
            </a:lvl1pPr>
            <a:lvl2pPr>
              <a:spcBef>
                <a:spcPts val="362"/>
              </a:spcBef>
              <a:defRPr sz="1696"/>
            </a:lvl2pPr>
            <a:lvl3pPr>
              <a:spcBef>
                <a:spcPts val="362"/>
              </a:spcBef>
              <a:defRPr sz="1696"/>
            </a:lvl3pPr>
            <a:lvl4pPr>
              <a:defRPr sz="1507"/>
            </a:lvl4pPr>
            <a:lvl5pPr>
              <a:defRPr sz="1507"/>
            </a:lvl5pPr>
            <a:lvl6pPr>
              <a:defRPr sz="1507"/>
            </a:lvl6pPr>
            <a:lvl7pPr>
              <a:defRPr sz="1507"/>
            </a:lvl7pPr>
            <a:lvl8pPr>
              <a:defRPr sz="1507"/>
            </a:lvl8pPr>
            <a:lvl9pPr>
              <a:defRPr sz="1507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EDF30DC8-29B8-46BA-B2DB-F716C090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70BEB9B-5D88-41EE-B334-D963D52B9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D888FA1D-9041-4241-8930-6D72D97E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629F8-6135-47C5-B8CC-AC3DDDC26C7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4923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tettu kulma 7">
            <a:extLst>
              <a:ext uri="{FF2B5EF4-FFF2-40B4-BE49-F238E27FC236}">
                <a16:creationId xmlns:a16="http://schemas.microsoft.com/office/drawing/2014/main" id="{A68FF0B6-C32F-45C3-9ECB-60965F92384C}"/>
              </a:ext>
            </a:extLst>
          </p:cNvPr>
          <p:cNvSpPr/>
          <p:nvPr/>
        </p:nvSpPr>
        <p:spPr>
          <a:xfrm>
            <a:off x="457200" y="2060848"/>
            <a:ext cx="41148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sz="2638" b="1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60"/>
            <a:ext cx="3610744" cy="3677797"/>
          </a:xfrm>
        </p:spPr>
        <p:txBody>
          <a:bodyPr/>
          <a:lstStyle>
            <a:lvl1pPr>
              <a:spcAft>
                <a:spcPts val="452"/>
              </a:spcAft>
              <a:defRPr sz="1884"/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/>
          </p:nvPr>
        </p:nvSpPr>
        <p:spPr>
          <a:xfrm>
            <a:off x="755576" y="2564906"/>
            <a:ext cx="3528392" cy="2520279"/>
          </a:xfrm>
        </p:spPr>
        <p:txBody>
          <a:bodyPr anchor="ctr"/>
          <a:lstStyle>
            <a:lvl1pPr marL="0" indent="0" algn="ctr">
              <a:spcAft>
                <a:spcPts val="452"/>
              </a:spcAft>
              <a:buNone/>
              <a:defRPr sz="2638" b="1">
                <a:solidFill>
                  <a:schemeClr val="bg1"/>
                </a:solidFill>
              </a:defRPr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43016ADB-3F04-42CE-AECC-7676FA70D0C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3A60C80F-B3FE-4AF0-BD57-7D33BE0DBEC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A29D0A65-21C1-4377-8238-35AB97AEA3E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75012A0-E2CC-425D-89FA-CD20D501CF7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4808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tettu kulma 7">
            <a:extLst>
              <a:ext uri="{FF2B5EF4-FFF2-40B4-BE49-F238E27FC236}">
                <a16:creationId xmlns:a16="http://schemas.microsoft.com/office/drawing/2014/main" id="{857EDBB6-B09E-4E2C-9C7C-51B7A86D9588}"/>
              </a:ext>
            </a:extLst>
          </p:cNvPr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sz="2638" b="1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60"/>
            <a:ext cx="3610744" cy="3677797"/>
          </a:xfrm>
        </p:spPr>
        <p:txBody>
          <a:bodyPr/>
          <a:lstStyle>
            <a:lvl1pPr>
              <a:spcAft>
                <a:spcPts val="452"/>
              </a:spcAft>
              <a:defRPr sz="1884"/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/>
          </p:nvPr>
        </p:nvSpPr>
        <p:spPr>
          <a:xfrm>
            <a:off x="755576" y="2564906"/>
            <a:ext cx="3528392" cy="2520279"/>
          </a:xfrm>
        </p:spPr>
        <p:txBody>
          <a:bodyPr anchor="ctr"/>
          <a:lstStyle>
            <a:lvl1pPr marL="0" indent="0" algn="ctr">
              <a:spcAft>
                <a:spcPts val="452"/>
              </a:spcAft>
              <a:buNone/>
              <a:defRPr sz="2638" b="1">
                <a:solidFill>
                  <a:schemeClr val="bg1"/>
                </a:solidFill>
              </a:defRPr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CF4FB013-9EDC-4445-9FD0-79D0F5E720F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FB22DB21-BDA4-4A23-841A-A050D9F5673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CEF3472-CAA1-44A3-846A-D1DA929BDB2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F394E7B-3AC7-4FFA-8B7B-5B578DADD1D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02081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tettu kulma 7">
            <a:extLst>
              <a:ext uri="{FF2B5EF4-FFF2-40B4-BE49-F238E27FC236}">
                <a16:creationId xmlns:a16="http://schemas.microsoft.com/office/drawing/2014/main" id="{9B55DFD7-2D6A-401D-B03E-FBD63A985FF2}"/>
              </a:ext>
            </a:extLst>
          </p:cNvPr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sz="2638" b="1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60"/>
            <a:ext cx="3610744" cy="3677797"/>
          </a:xfrm>
        </p:spPr>
        <p:txBody>
          <a:bodyPr/>
          <a:lstStyle>
            <a:lvl1pPr>
              <a:spcAft>
                <a:spcPts val="452"/>
              </a:spcAft>
              <a:defRPr sz="1884"/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/>
          </p:nvPr>
        </p:nvSpPr>
        <p:spPr>
          <a:xfrm>
            <a:off x="755576" y="2564906"/>
            <a:ext cx="3528392" cy="2520279"/>
          </a:xfrm>
        </p:spPr>
        <p:txBody>
          <a:bodyPr anchor="ctr"/>
          <a:lstStyle>
            <a:lvl1pPr marL="0" indent="0" algn="ctr">
              <a:spcAft>
                <a:spcPts val="452"/>
              </a:spcAft>
              <a:buNone/>
              <a:defRPr sz="2638" b="1">
                <a:solidFill>
                  <a:schemeClr val="bg1"/>
                </a:solidFill>
              </a:defRPr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Päivämäärän paikkamerkki 2">
            <a:extLst>
              <a:ext uri="{FF2B5EF4-FFF2-40B4-BE49-F238E27FC236}">
                <a16:creationId xmlns:a16="http://schemas.microsoft.com/office/drawing/2014/main" id="{FC22607B-F57B-43E9-8B0A-31F5AA84AE8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7" name="Alatunnisteen paikkamerkki 3">
            <a:extLst>
              <a:ext uri="{FF2B5EF4-FFF2-40B4-BE49-F238E27FC236}">
                <a16:creationId xmlns:a16="http://schemas.microsoft.com/office/drawing/2014/main" id="{FF882DFB-BF9F-4D9E-A4EE-0276EA855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9" name="Dian numeron paikkamerkki 4">
            <a:extLst>
              <a:ext uri="{FF2B5EF4-FFF2-40B4-BE49-F238E27FC236}">
                <a16:creationId xmlns:a16="http://schemas.microsoft.com/office/drawing/2014/main" id="{22D9274D-ED62-4F95-B9A4-70605A32F6E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5E69C84-EE99-4E54-A192-0CD23DDCE93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5200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11">
            <a:extLst>
              <a:ext uri="{FF2B5EF4-FFF2-40B4-BE49-F238E27FC236}">
                <a16:creationId xmlns:a16="http://schemas.microsoft.com/office/drawing/2014/main" id="{735D0F10-8933-443C-8D09-81FCA4D0AA1E}"/>
              </a:ext>
            </a:extLst>
          </p:cNvPr>
          <p:cNvSpPr/>
          <p:nvPr/>
        </p:nvSpPr>
        <p:spPr>
          <a:xfrm>
            <a:off x="-1588" y="6381750"/>
            <a:ext cx="9144001" cy="47625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i-FI" sz="10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1760" y="476672"/>
            <a:ext cx="6274054" cy="833259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6214" y="1628800"/>
            <a:ext cx="8229600" cy="468052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26146B06-A2A4-4581-BBBF-ED048FB42D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3188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FCD3F596-3BD1-4CD5-B7D1-CA712AEA2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188"/>
            <a:ext cx="28956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E8F036FB-A9C0-49FA-A93D-4641D5E5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2450" y="64531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E2AFC58-FCCC-4AFD-BB2A-E5E17307FCD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2075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tettu kulma 7">
            <a:extLst>
              <a:ext uri="{FF2B5EF4-FFF2-40B4-BE49-F238E27FC236}">
                <a16:creationId xmlns:a16="http://schemas.microsoft.com/office/drawing/2014/main" id="{DD68FBF9-1C6C-49EC-B600-80E8AD2EB486}"/>
              </a:ext>
            </a:extLst>
          </p:cNvPr>
          <p:cNvSpPr/>
          <p:nvPr/>
        </p:nvSpPr>
        <p:spPr>
          <a:xfrm>
            <a:off x="457200" y="1988840"/>
            <a:ext cx="41148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sz="2638" b="1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5076056" y="2055460"/>
            <a:ext cx="3610744" cy="3677797"/>
          </a:xfrm>
        </p:spPr>
        <p:txBody>
          <a:bodyPr/>
          <a:lstStyle>
            <a:lvl1pPr>
              <a:spcAft>
                <a:spcPts val="452"/>
              </a:spcAft>
              <a:defRPr sz="1884"/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/>
          </p:nvPr>
        </p:nvSpPr>
        <p:spPr>
          <a:xfrm>
            <a:off x="755576" y="2564906"/>
            <a:ext cx="3528392" cy="2520279"/>
          </a:xfrm>
        </p:spPr>
        <p:txBody>
          <a:bodyPr anchor="ctr"/>
          <a:lstStyle>
            <a:lvl1pPr marL="0" indent="0" algn="ctr">
              <a:spcAft>
                <a:spcPts val="452"/>
              </a:spcAft>
              <a:buNone/>
              <a:defRPr sz="2638" b="1">
                <a:solidFill>
                  <a:schemeClr val="bg1"/>
                </a:solidFill>
              </a:defRPr>
            </a:lvl1pPr>
            <a:lvl2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861517" rtl="0" eaLnBrk="1" latinLnBrk="0" hangingPunct="1">
              <a:spcBef>
                <a:spcPts val="362"/>
              </a:spcBef>
              <a:buFont typeface="Arial" pitchFamily="34" charset="0"/>
              <a:defRPr lang="fi-FI" sz="1696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96"/>
            </a:lvl6pPr>
            <a:lvl7pPr>
              <a:defRPr sz="1696"/>
            </a:lvl7pPr>
            <a:lvl8pPr>
              <a:defRPr sz="1696"/>
            </a:lvl8pPr>
            <a:lvl9pPr>
              <a:defRPr sz="1696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E28D3E12-C33E-4D48-A102-A8A77F68628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D7717798-DCBE-48B7-9A5B-D6A40E3A45C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6C03F62D-3D29-4878-83CF-AB0146E411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F9AAA00-CE77-4D32-A306-7DC0D15F8C9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369927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yynel 6">
            <a:extLst>
              <a:ext uri="{FF2B5EF4-FFF2-40B4-BE49-F238E27FC236}">
                <a16:creationId xmlns:a16="http://schemas.microsoft.com/office/drawing/2014/main" id="{597392E2-8AE0-452A-AA3B-881A5DC3A2A1}"/>
              </a:ext>
            </a:extLst>
          </p:cNvPr>
          <p:cNvSpPr/>
          <p:nvPr/>
        </p:nvSpPr>
        <p:spPr>
          <a:xfrm rot="8115556">
            <a:off x="3709988" y="1674813"/>
            <a:ext cx="1725612" cy="1725612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sz="1131" dirty="0">
              <a:solidFill>
                <a:schemeClr val="tx1"/>
              </a:solidFill>
            </a:endParaRPr>
          </a:p>
        </p:txBody>
      </p:sp>
      <p:sp>
        <p:nvSpPr>
          <p:cNvPr id="8" name="Kyynel 7">
            <a:extLst>
              <a:ext uri="{FF2B5EF4-FFF2-40B4-BE49-F238E27FC236}">
                <a16:creationId xmlns:a16="http://schemas.microsoft.com/office/drawing/2014/main" id="{89FEAD19-9911-4289-8C31-21FF0824D45E}"/>
              </a:ext>
            </a:extLst>
          </p:cNvPr>
          <p:cNvSpPr/>
          <p:nvPr/>
        </p:nvSpPr>
        <p:spPr>
          <a:xfrm rot="13281518">
            <a:off x="5145088" y="2921000"/>
            <a:ext cx="1727200" cy="1725613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sz="1131" dirty="0">
              <a:solidFill>
                <a:schemeClr val="tx1"/>
              </a:solidFill>
            </a:endParaRPr>
          </a:p>
        </p:txBody>
      </p:sp>
      <p:sp>
        <p:nvSpPr>
          <p:cNvPr id="9" name="Kyynel 8">
            <a:extLst>
              <a:ext uri="{FF2B5EF4-FFF2-40B4-BE49-F238E27FC236}">
                <a16:creationId xmlns:a16="http://schemas.microsoft.com/office/drawing/2014/main" id="{E9E5D106-0338-40B2-AE7A-ED025E352CB5}"/>
              </a:ext>
            </a:extLst>
          </p:cNvPr>
          <p:cNvSpPr/>
          <p:nvPr/>
        </p:nvSpPr>
        <p:spPr>
          <a:xfrm rot="18822387">
            <a:off x="3734594" y="4290219"/>
            <a:ext cx="1725613" cy="1724025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sz="1131" dirty="0">
              <a:solidFill>
                <a:schemeClr val="tx1"/>
              </a:solidFill>
            </a:endParaRPr>
          </a:p>
        </p:txBody>
      </p:sp>
      <p:sp>
        <p:nvSpPr>
          <p:cNvPr id="10" name="Kyynel 9">
            <a:extLst>
              <a:ext uri="{FF2B5EF4-FFF2-40B4-BE49-F238E27FC236}">
                <a16:creationId xmlns:a16="http://schemas.microsoft.com/office/drawing/2014/main" id="{BE0EC6E1-0031-4E72-A391-5576CDE7317F}"/>
              </a:ext>
            </a:extLst>
          </p:cNvPr>
          <p:cNvSpPr/>
          <p:nvPr/>
        </p:nvSpPr>
        <p:spPr>
          <a:xfrm rot="2999389">
            <a:off x="315119" y="2278856"/>
            <a:ext cx="2828925" cy="2830513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sz="1131" dirty="0">
              <a:solidFill>
                <a:schemeClr val="tx1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26" name="Tekstin paikkamerkki 25"/>
          <p:cNvSpPr>
            <a:spLocks noGrp="1"/>
          </p:cNvSpPr>
          <p:nvPr>
            <p:ph type="body" sz="quarter" idx="13"/>
          </p:nvPr>
        </p:nvSpPr>
        <p:spPr>
          <a:xfrm>
            <a:off x="721817" y="3043824"/>
            <a:ext cx="2016125" cy="1511300"/>
          </a:xfrm>
        </p:spPr>
        <p:txBody>
          <a:bodyPr anchor="ctr"/>
          <a:lstStyle>
            <a:lvl1pPr marL="0" indent="0" algn="ctr">
              <a:buNone/>
              <a:defRPr sz="1696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7" name="Tekstin paikkamerkki 25"/>
          <p:cNvSpPr>
            <a:spLocks noGrp="1"/>
          </p:cNvSpPr>
          <p:nvPr>
            <p:ph type="body" sz="quarter" idx="14"/>
          </p:nvPr>
        </p:nvSpPr>
        <p:spPr>
          <a:xfrm>
            <a:off x="5307716" y="3285852"/>
            <a:ext cx="1424524" cy="1079252"/>
          </a:xfrm>
        </p:spPr>
        <p:txBody>
          <a:bodyPr anchor="ctr"/>
          <a:lstStyle>
            <a:lvl1pPr marL="0" indent="0" algn="ctr">
              <a:buNone/>
              <a:defRPr sz="1696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8" name="Tekstin paikkamerkki 25"/>
          <p:cNvSpPr>
            <a:spLocks noGrp="1"/>
          </p:cNvSpPr>
          <p:nvPr>
            <p:ph type="body" sz="quarter" idx="15"/>
          </p:nvPr>
        </p:nvSpPr>
        <p:spPr>
          <a:xfrm>
            <a:off x="3859739" y="2024696"/>
            <a:ext cx="1424524" cy="1079252"/>
          </a:xfrm>
        </p:spPr>
        <p:txBody>
          <a:bodyPr anchor="ctr"/>
          <a:lstStyle>
            <a:lvl1pPr marL="0" indent="0" algn="ctr">
              <a:buNone/>
              <a:defRPr sz="1696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9" name="Tekstin paikkamerkki 25"/>
          <p:cNvSpPr>
            <a:spLocks noGrp="1"/>
          </p:cNvSpPr>
          <p:nvPr>
            <p:ph type="body" sz="quarter" idx="16"/>
          </p:nvPr>
        </p:nvSpPr>
        <p:spPr>
          <a:xfrm>
            <a:off x="3859739" y="4592072"/>
            <a:ext cx="1424524" cy="1079252"/>
          </a:xfrm>
        </p:spPr>
        <p:txBody>
          <a:bodyPr anchor="ctr"/>
          <a:lstStyle>
            <a:lvl1pPr marL="0" indent="0" algn="ctr">
              <a:buNone/>
              <a:defRPr sz="1696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F70DC4D5-A2F1-476A-A3F6-1AC5347DDC96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A770B943-1176-47C6-AADE-DF7E5385771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13" name="Dian numeron paikkamerkki 5">
            <a:extLst>
              <a:ext uri="{FF2B5EF4-FFF2-40B4-BE49-F238E27FC236}">
                <a16:creationId xmlns:a16="http://schemas.microsoft.com/office/drawing/2014/main" id="{0014859C-E3FC-4605-86FE-015C336991D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F5D8ACB2-94AC-4DEA-A639-EE002B5A7D7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11393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2B162C7D-FD0E-4530-AECC-AC5E81976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33BC14F3-062F-4B8D-BBB6-7DC7D8365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DD6D685D-83C9-40BD-B7A7-273BA19D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1A8CA-281F-477B-93EE-51BC7978682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19291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13D4E632-B5E5-4DBF-91E2-B2B2C562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3D803D0F-F078-43D5-BB64-D51AAFF78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8C9E6987-6BDC-47CF-85B5-B37D3D41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A3E6A-1D9F-4591-8527-E411A6FBAA0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895545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908720"/>
            <a:ext cx="3008313" cy="1162050"/>
          </a:xfrm>
        </p:spPr>
        <p:txBody>
          <a:bodyPr/>
          <a:lstStyle>
            <a:lvl1pPr algn="l">
              <a:defRPr sz="1884"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08721"/>
            <a:ext cx="5111750" cy="5217443"/>
          </a:xfrm>
        </p:spPr>
        <p:txBody>
          <a:bodyPr/>
          <a:lstStyle>
            <a:lvl1pPr>
              <a:spcAft>
                <a:spcPts val="452"/>
              </a:spcAft>
              <a:defRPr sz="1884">
                <a:solidFill>
                  <a:schemeClr val="tx1"/>
                </a:solidFill>
              </a:defRPr>
            </a:lvl1pPr>
            <a:lvl2pPr>
              <a:spcBef>
                <a:spcPts val="362"/>
              </a:spcBef>
              <a:defRPr sz="1696">
                <a:solidFill>
                  <a:schemeClr val="tx1"/>
                </a:solidFill>
              </a:defRPr>
            </a:lvl2pPr>
            <a:lvl3pPr>
              <a:spcBef>
                <a:spcPts val="362"/>
              </a:spcBef>
              <a:defRPr sz="1696">
                <a:solidFill>
                  <a:schemeClr val="tx1"/>
                </a:solidFill>
              </a:defRPr>
            </a:lvl3pPr>
            <a:lvl4pPr>
              <a:defRPr sz="1507">
                <a:solidFill>
                  <a:schemeClr val="tx1"/>
                </a:solidFill>
              </a:defRPr>
            </a:lvl4pPr>
            <a:lvl5pPr>
              <a:defRPr sz="1507">
                <a:solidFill>
                  <a:schemeClr val="tx1"/>
                </a:solidFill>
              </a:defRPr>
            </a:lvl5pPr>
            <a:lvl6pPr>
              <a:defRPr sz="1884"/>
            </a:lvl6pPr>
            <a:lvl7pPr>
              <a:defRPr sz="1884"/>
            </a:lvl7pPr>
            <a:lvl8pPr>
              <a:defRPr sz="1884"/>
            </a:lvl8pPr>
            <a:lvl9pPr>
              <a:defRPr sz="1884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1" y="2318523"/>
            <a:ext cx="3008313" cy="3807641"/>
          </a:xfrm>
        </p:spPr>
        <p:txBody>
          <a:bodyPr/>
          <a:lstStyle>
            <a:lvl1pPr marL="0" indent="0">
              <a:buNone/>
              <a:defRPr sz="1507"/>
            </a:lvl1pPr>
            <a:lvl2pPr marL="430759" indent="0">
              <a:buNone/>
              <a:defRPr sz="1131"/>
            </a:lvl2pPr>
            <a:lvl3pPr marL="861517" indent="0">
              <a:buNone/>
              <a:defRPr sz="943"/>
            </a:lvl3pPr>
            <a:lvl4pPr marL="1292276" indent="0">
              <a:buNone/>
              <a:defRPr sz="848"/>
            </a:lvl4pPr>
            <a:lvl5pPr marL="1723034" indent="0">
              <a:buNone/>
              <a:defRPr sz="848"/>
            </a:lvl5pPr>
            <a:lvl6pPr marL="2153794" indent="0">
              <a:buNone/>
              <a:defRPr sz="848"/>
            </a:lvl6pPr>
            <a:lvl7pPr marL="2584553" indent="0">
              <a:buNone/>
              <a:defRPr sz="848"/>
            </a:lvl7pPr>
            <a:lvl8pPr marL="3015311" indent="0">
              <a:buNone/>
              <a:defRPr sz="848"/>
            </a:lvl8pPr>
            <a:lvl9pPr marL="3446070" indent="0">
              <a:buNone/>
              <a:defRPr sz="848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FBA0AD17-7C44-454F-B6CD-E68B03579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F1ED179A-FFCC-406B-BC89-6770882F9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C7972AD0-C203-45AA-B49C-28FED5E2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22F13-D1A1-457B-9A62-BB9625472C2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058681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800600"/>
            <a:ext cx="8232904" cy="566738"/>
          </a:xfrm>
        </p:spPr>
        <p:txBody>
          <a:bodyPr/>
          <a:lstStyle>
            <a:lvl1pPr algn="l">
              <a:defRPr sz="1884"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" y="612775"/>
            <a:ext cx="8232904" cy="4114800"/>
          </a:xfrm>
        </p:spPr>
        <p:txBody>
          <a:bodyPr rtlCol="0">
            <a:normAutofit/>
          </a:bodyPr>
          <a:lstStyle>
            <a:lvl1pPr marL="0" indent="0">
              <a:buNone/>
              <a:defRPr sz="3015"/>
            </a:lvl1pPr>
            <a:lvl2pPr marL="430759" indent="0">
              <a:buNone/>
              <a:defRPr sz="2638"/>
            </a:lvl2pPr>
            <a:lvl3pPr marL="861517" indent="0">
              <a:buNone/>
              <a:defRPr sz="2261"/>
            </a:lvl3pPr>
            <a:lvl4pPr marL="1292276" indent="0">
              <a:buNone/>
              <a:defRPr sz="1884"/>
            </a:lvl4pPr>
            <a:lvl5pPr marL="1723034" indent="0">
              <a:buNone/>
              <a:defRPr sz="1884"/>
            </a:lvl5pPr>
            <a:lvl6pPr marL="2153794" indent="0">
              <a:buNone/>
              <a:defRPr sz="1884"/>
            </a:lvl6pPr>
            <a:lvl7pPr marL="2584553" indent="0">
              <a:buNone/>
              <a:defRPr sz="1884"/>
            </a:lvl7pPr>
            <a:lvl8pPr marL="3015311" indent="0">
              <a:buNone/>
              <a:defRPr sz="1884"/>
            </a:lvl8pPr>
            <a:lvl9pPr marL="3446070" indent="0">
              <a:buNone/>
              <a:defRPr sz="1884"/>
            </a:lvl9pPr>
          </a:lstStyle>
          <a:p>
            <a:pPr lvl="0"/>
            <a:r>
              <a:rPr lang="fi-FI" noProof="0"/>
              <a:t>Lisää kuva napsauttamalla kuvaketta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5367338"/>
            <a:ext cx="8232904" cy="804862"/>
          </a:xfrm>
        </p:spPr>
        <p:txBody>
          <a:bodyPr/>
          <a:lstStyle>
            <a:lvl1pPr marL="0" indent="0">
              <a:buNone/>
              <a:defRPr sz="1507"/>
            </a:lvl1pPr>
            <a:lvl2pPr marL="430759" indent="0">
              <a:buNone/>
              <a:defRPr sz="1131"/>
            </a:lvl2pPr>
            <a:lvl3pPr marL="861517" indent="0">
              <a:buNone/>
              <a:defRPr sz="943"/>
            </a:lvl3pPr>
            <a:lvl4pPr marL="1292276" indent="0">
              <a:buNone/>
              <a:defRPr sz="848"/>
            </a:lvl4pPr>
            <a:lvl5pPr marL="1723034" indent="0">
              <a:buNone/>
              <a:defRPr sz="848"/>
            </a:lvl5pPr>
            <a:lvl6pPr marL="2153794" indent="0">
              <a:buNone/>
              <a:defRPr sz="848"/>
            </a:lvl6pPr>
            <a:lvl7pPr marL="2584553" indent="0">
              <a:buNone/>
              <a:defRPr sz="848"/>
            </a:lvl7pPr>
            <a:lvl8pPr marL="3015311" indent="0">
              <a:buNone/>
              <a:defRPr sz="848"/>
            </a:lvl8pPr>
            <a:lvl9pPr marL="3446070" indent="0">
              <a:buNone/>
              <a:defRPr sz="848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662D0B1F-26EE-4760-8A94-6256D2E0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7508C02-229F-4907-A578-845C585EF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40DC85E2-711A-424D-90D1-17D61F4B0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657EF-E743-419F-B433-5F12A4FFD6F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677507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7">
            <a:extLst>
              <a:ext uri="{FF2B5EF4-FFF2-40B4-BE49-F238E27FC236}">
                <a16:creationId xmlns:a16="http://schemas.microsoft.com/office/drawing/2014/main" id="{663D6B0C-C5B6-40D2-8529-F676B3309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90488"/>
            <a:ext cx="9147176" cy="676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Kuva 12">
            <a:extLst>
              <a:ext uri="{FF2B5EF4-FFF2-40B4-BE49-F238E27FC236}">
                <a16:creationId xmlns:a16="http://schemas.microsoft.com/office/drawing/2014/main" id="{FAA7DD81-0C14-4B48-93EC-C4CDC97CA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17538"/>
            <a:ext cx="4464050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3010050" y="3861048"/>
            <a:ext cx="3146126" cy="1584176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1696"/>
              </a:spcAft>
              <a:buNone/>
              <a:defRPr sz="1696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9379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52"/>
              </a:spcAft>
              <a:defRPr/>
            </a:lvl1pPr>
            <a:lvl2pPr>
              <a:spcBef>
                <a:spcPts val="362"/>
              </a:spcBef>
              <a:defRPr/>
            </a:lvl2pPr>
            <a:lvl3pPr>
              <a:spcBef>
                <a:spcPts val="362"/>
              </a:spcBef>
              <a:defRPr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06BFDE-F7B8-40FA-81B5-1F2C7BCF4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964290-3A47-49B8-803E-6EC4981A7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C266D9B-97DE-4E61-AEAD-FFBA59B46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682A3-B848-43A4-8666-2908136D25E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50915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>
            <a:lvl1pPr>
              <a:spcAft>
                <a:spcPts val="452"/>
              </a:spcAft>
              <a:defRPr/>
            </a:lvl1pPr>
            <a:lvl2pPr>
              <a:spcBef>
                <a:spcPts val="362"/>
              </a:spcBef>
              <a:defRPr/>
            </a:lvl2pPr>
            <a:lvl3pPr>
              <a:spcBef>
                <a:spcPts val="362"/>
              </a:spcBef>
              <a:defRPr/>
            </a:lvl3pPr>
            <a:lvl4pPr>
              <a:spcBef>
                <a:spcPts val="362"/>
              </a:spcBef>
              <a:defRPr/>
            </a:lvl4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08EFD5-C4D8-4E1A-B36C-D1ED3089D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603B96-7AC4-4F38-8367-80E277720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3A72924-E9A0-4A21-90EA-361DFBEA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C6767-2FA3-46C2-8B2F-0EBE83908AF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857046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3861048"/>
            <a:ext cx="7772400" cy="1326009"/>
          </a:xfrm>
        </p:spPr>
        <p:txBody>
          <a:bodyPr>
            <a:normAutofit/>
          </a:bodyPr>
          <a:lstStyle>
            <a:lvl1pPr algn="l">
              <a:defRPr sz="3200">
                <a:latin typeface="Trebuchet MS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6400800" cy="79208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422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11">
            <a:extLst>
              <a:ext uri="{FF2B5EF4-FFF2-40B4-BE49-F238E27FC236}">
                <a16:creationId xmlns:a16="http://schemas.microsoft.com/office/drawing/2014/main" id="{2EBDF78D-C4F4-47FD-A73F-3AEC31432A15}"/>
              </a:ext>
            </a:extLst>
          </p:cNvPr>
          <p:cNvSpPr/>
          <p:nvPr/>
        </p:nvSpPr>
        <p:spPr>
          <a:xfrm>
            <a:off x="-1588" y="6381750"/>
            <a:ext cx="9144001" cy="47625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5C77A5B-C4BF-40F2-B6E1-7B5AED6157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3188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C85C6B-6C8C-46BF-AC9C-04B31F84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188"/>
            <a:ext cx="28956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69E814-955A-4412-A6A6-3AC1345C7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2450" y="64531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6B84CE8-C265-4C76-8E9B-E8C1121B2E4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392517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17AD8A6A-91D7-429A-BA45-0B0803A9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3188"/>
            <a:ext cx="2133600" cy="365125"/>
          </a:xfrm>
        </p:spPr>
        <p:txBody>
          <a:bodyPr/>
          <a:lstStyle>
            <a:lvl1pPr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F3729C68-CF24-49C3-B275-CF96DFE91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188"/>
            <a:ext cx="2895600" cy="365125"/>
          </a:xfrm>
        </p:spPr>
        <p:txBody>
          <a:bodyPr/>
          <a:lstStyle>
            <a:lvl1pPr algn="ctr"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2F93C6C-634F-4A2C-848F-AC935CE1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2450" y="6453188"/>
            <a:ext cx="2133600" cy="365125"/>
          </a:xfrm>
        </p:spPr>
        <p:txBody>
          <a:bodyPr/>
          <a:lstStyle>
            <a:lvl1pPr algn="r">
              <a:defRPr sz="1000"/>
            </a:lvl1pPr>
          </a:lstStyle>
          <a:p>
            <a:fld id="{7EF0DFC6-35DC-43A6-8685-E58DD0F65AC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86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11">
            <a:extLst>
              <a:ext uri="{FF2B5EF4-FFF2-40B4-BE49-F238E27FC236}">
                <a16:creationId xmlns:a16="http://schemas.microsoft.com/office/drawing/2014/main" id="{1B5972DF-48DF-4BC8-B244-85FA1BF453D5}"/>
              </a:ext>
            </a:extLst>
          </p:cNvPr>
          <p:cNvSpPr/>
          <p:nvPr/>
        </p:nvSpPr>
        <p:spPr>
          <a:xfrm>
            <a:off x="-1588" y="6381750"/>
            <a:ext cx="9144001" cy="47625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i-FI" dirty="0"/>
          </a:p>
        </p:txBody>
      </p:sp>
      <p:pic>
        <p:nvPicPr>
          <p:cNvPr id="4" name="Kuva 8">
            <a:extLst>
              <a:ext uri="{FF2B5EF4-FFF2-40B4-BE49-F238E27FC236}">
                <a16:creationId xmlns:a16="http://schemas.microsoft.com/office/drawing/2014/main" id="{F0D8C114-F4A0-4DBF-B946-031021FD66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201613"/>
            <a:ext cx="16779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D41D274B-0450-4558-93BA-0A23A43D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3188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EA19E60B-C629-4458-9FAA-4AEF1B502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188"/>
            <a:ext cx="28956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4E153C7-1607-45B5-A90F-3ABA0620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2450" y="64531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7C9DA052-B367-44C5-9B37-1817336665D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195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11">
            <a:extLst>
              <a:ext uri="{FF2B5EF4-FFF2-40B4-BE49-F238E27FC236}">
                <a16:creationId xmlns:a16="http://schemas.microsoft.com/office/drawing/2014/main" id="{11CB3F8B-C249-4572-A8F1-49657D21C4EE}"/>
              </a:ext>
            </a:extLst>
          </p:cNvPr>
          <p:cNvSpPr/>
          <p:nvPr/>
        </p:nvSpPr>
        <p:spPr>
          <a:xfrm>
            <a:off x="-1588" y="6381750"/>
            <a:ext cx="9144001" cy="47625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1759" y="435501"/>
            <a:ext cx="6336705" cy="97727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0"/>
          </p:nvPr>
        </p:nvSpPr>
        <p:spPr>
          <a:xfrm>
            <a:off x="394146" y="1700213"/>
            <a:ext cx="4033838" cy="4609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Sisällön paikkamerkki 3"/>
          <p:cNvSpPr>
            <a:spLocks noGrp="1"/>
          </p:cNvSpPr>
          <p:nvPr>
            <p:ph sz="quarter" idx="11"/>
          </p:nvPr>
        </p:nvSpPr>
        <p:spPr>
          <a:xfrm>
            <a:off x="4716016" y="1700808"/>
            <a:ext cx="4033838" cy="46085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5AF64D3C-6740-4F30-9F8D-550463563FB1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453188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CA038478-47C5-4448-B3D0-37313F1F030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124200" y="6453188"/>
            <a:ext cx="28956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1E858410-5B78-4801-BC70-FDCCC397DC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902450" y="64531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9357EA7-036E-4C88-9A4A-3BD95351164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121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11">
            <a:extLst>
              <a:ext uri="{FF2B5EF4-FFF2-40B4-BE49-F238E27FC236}">
                <a16:creationId xmlns:a16="http://schemas.microsoft.com/office/drawing/2014/main" id="{38B7681D-BDBA-4B34-8C1E-D3AC30B6E348}"/>
              </a:ext>
            </a:extLst>
          </p:cNvPr>
          <p:cNvSpPr/>
          <p:nvPr/>
        </p:nvSpPr>
        <p:spPr>
          <a:xfrm>
            <a:off x="-1588" y="6381750"/>
            <a:ext cx="9144001" cy="47625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i-FI" sz="10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5" name="Sisällön paikkamerkki 3"/>
          <p:cNvSpPr>
            <a:spLocks noGrp="1"/>
          </p:cNvSpPr>
          <p:nvPr>
            <p:ph sz="quarter" idx="10"/>
          </p:nvPr>
        </p:nvSpPr>
        <p:spPr>
          <a:xfrm>
            <a:off x="394146" y="1700213"/>
            <a:ext cx="4033838" cy="4609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1"/>
          </p:nvPr>
        </p:nvSpPr>
        <p:spPr>
          <a:xfrm>
            <a:off x="4716463" y="1700213"/>
            <a:ext cx="3959225" cy="4609107"/>
          </a:xfrm>
        </p:spPr>
        <p:txBody>
          <a:bodyPr rtlCol="0">
            <a:normAutofit/>
          </a:bodyPr>
          <a:lstStyle/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39CE097-D924-4351-BDC1-1E1B0BD0A4E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453188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CC8F131-B517-41F2-A87F-A6320910B96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124200" y="6453188"/>
            <a:ext cx="28956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8426BD48-C052-49FC-AF05-F2AF0E30BA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902450" y="64531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72078EA1-1239-482F-81E3-106E8F7BF8E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9972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7">
            <a:extLst>
              <a:ext uri="{FF2B5EF4-FFF2-40B4-BE49-F238E27FC236}">
                <a16:creationId xmlns:a16="http://schemas.microsoft.com/office/drawing/2014/main" id="{3BC44F05-59CC-4FBD-9538-0C0BEA7D32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16113"/>
            <a:ext cx="44323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56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7">
            <a:extLst>
              <a:ext uri="{FF2B5EF4-FFF2-40B4-BE49-F238E27FC236}">
                <a16:creationId xmlns:a16="http://schemas.microsoft.com/office/drawing/2014/main" id="{95B39DEC-3245-4976-8064-49C5629DD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0"/>
            <a:ext cx="8991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uva 12">
            <a:extLst>
              <a:ext uri="{FF2B5EF4-FFF2-40B4-BE49-F238E27FC236}">
                <a16:creationId xmlns:a16="http://schemas.microsoft.com/office/drawing/2014/main" id="{2989772E-C565-4E35-89E5-8466BFA88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331788"/>
            <a:ext cx="257175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612000" y="3140969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/>
          </p:nvPr>
        </p:nvSpPr>
        <p:spPr>
          <a:xfrm>
            <a:off x="612000" y="4472968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3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1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2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3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3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8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15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4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20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7">
            <a:extLst>
              <a:ext uri="{FF2B5EF4-FFF2-40B4-BE49-F238E27FC236}">
                <a16:creationId xmlns:a16="http://schemas.microsoft.com/office/drawing/2014/main" id="{A3F1F115-7B18-427B-9CFB-3D22D8D4D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0"/>
            <a:ext cx="8991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uva 12">
            <a:extLst>
              <a:ext uri="{FF2B5EF4-FFF2-40B4-BE49-F238E27FC236}">
                <a16:creationId xmlns:a16="http://schemas.microsoft.com/office/drawing/2014/main" id="{B6B7374B-8CA4-4538-A756-DFE4063A6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331788"/>
            <a:ext cx="257175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612000" y="3140969"/>
            <a:ext cx="6264256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/>
          </p:nvPr>
        </p:nvSpPr>
        <p:spPr>
          <a:xfrm>
            <a:off x="612000" y="4472968"/>
            <a:ext cx="4968112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3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1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2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3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3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8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15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4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91793276-E2F2-47EB-9E60-EC172023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4838" y="6375400"/>
            <a:ext cx="21336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31781AE3-69D9-4E85-BF11-F32B48F59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38438" y="6373813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</p:spTree>
    <p:extLst>
      <p:ext uri="{BB962C8B-B14F-4D97-AF65-F5344CB8AC3E}">
        <p14:creationId xmlns:p14="http://schemas.microsoft.com/office/powerpoint/2010/main" val="122987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8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5" Type="http://schemas.openxmlformats.org/officeDocument/2006/relationships/image" Target="../media/image6.png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26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Kuva 6" descr="pp-tausta-mv.jpg">
            <a:extLst>
              <a:ext uri="{FF2B5EF4-FFF2-40B4-BE49-F238E27FC236}">
                <a16:creationId xmlns:a16="http://schemas.microsoft.com/office/drawing/2014/main" id="{33F6E43D-72F1-40A1-B294-73B9669925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04" r="6451"/>
          <a:stretch>
            <a:fillRect/>
          </a:stretch>
        </p:blipFill>
        <p:spPr bwMode="auto">
          <a:xfrm>
            <a:off x="3924300" y="0"/>
            <a:ext cx="5219700" cy="53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Kuva 9">
            <a:extLst>
              <a:ext uri="{FF2B5EF4-FFF2-40B4-BE49-F238E27FC236}">
                <a16:creationId xmlns:a16="http://schemas.microsoft.com/office/drawing/2014/main" id="{FAE3D7BD-F1F7-46FF-BC56-F4067980403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681163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kstin paikkamerkki 2">
            <a:extLst>
              <a:ext uri="{FF2B5EF4-FFF2-40B4-BE49-F238E27FC236}">
                <a16:creationId xmlns:a16="http://schemas.microsoft.com/office/drawing/2014/main" id="{EC79FF8D-A20A-48B3-A03C-E2825C7DF2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5613" y="1628775"/>
            <a:ext cx="82296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9" name="Otsikon paikkamerkki 1">
            <a:extLst>
              <a:ext uri="{FF2B5EF4-FFF2-40B4-BE49-F238E27FC236}">
                <a16:creationId xmlns:a16="http://schemas.microsoft.com/office/drawing/2014/main" id="{7D6B528E-BAE9-417F-9AD9-7C82283706E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11413" y="434975"/>
            <a:ext cx="6275387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pic>
        <p:nvPicPr>
          <p:cNvPr id="1030" name="Kuva 9">
            <a:extLst>
              <a:ext uri="{FF2B5EF4-FFF2-40B4-BE49-F238E27FC236}">
                <a16:creationId xmlns:a16="http://schemas.microsoft.com/office/drawing/2014/main" id="{3D565FA1-56BB-449D-8A7F-17CE7BDCB8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681163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9" r:id="rId1"/>
    <p:sldLayoutId id="2147484300" r:id="rId2"/>
    <p:sldLayoutId id="2147484301" r:id="rId3"/>
    <p:sldLayoutId id="2147484302" r:id="rId4"/>
    <p:sldLayoutId id="2147484303" r:id="rId5"/>
    <p:sldLayoutId id="2147484304" r:id="rId6"/>
    <p:sldLayoutId id="2147484305" r:id="rId7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3BAE2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7BF0D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Arial" panose="020B0604020202020204" pitchFamily="34" charset="0"/>
        <a:buChar char="»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>
            <a:extLst>
              <a:ext uri="{FF2B5EF4-FFF2-40B4-BE49-F238E27FC236}">
                <a16:creationId xmlns:a16="http://schemas.microsoft.com/office/drawing/2014/main" id="{D6D8AD57-DC49-4213-8121-02406968C7C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34975"/>
            <a:ext cx="82296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2051" name="Tekstin paikkamerkki 2">
            <a:extLst>
              <a:ext uri="{FF2B5EF4-FFF2-40B4-BE49-F238E27FC236}">
                <a16:creationId xmlns:a16="http://schemas.microsoft.com/office/drawing/2014/main" id="{33132E8A-B8ED-423A-AA20-3193FD5E35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F4DC6029-66D0-49FE-9800-4A67C08FA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14438" y="6375400"/>
            <a:ext cx="2133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943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26.4.2017</a:t>
            </a:r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22CA854-A182-41BE-A2A6-79C5EA9A3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48038" y="6373813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43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Lähde: Tela</a:t>
            </a:r>
          </a:p>
        </p:txBody>
      </p:sp>
      <p:sp>
        <p:nvSpPr>
          <p:cNvPr id="11" name="Dian numeron paikkamerkki 5">
            <a:extLst>
              <a:ext uri="{FF2B5EF4-FFF2-40B4-BE49-F238E27FC236}">
                <a16:creationId xmlns:a16="http://schemas.microsoft.com/office/drawing/2014/main" id="{3BB77C79-7605-47A1-AF30-0F9F31FFD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73813"/>
            <a:ext cx="7572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A6A6A6"/>
                </a:solidFill>
                <a:latin typeface="Trebuchet MS" panose="020B0603020202020204" pitchFamily="34" charset="0"/>
              </a:defRPr>
            </a:lvl1pPr>
          </a:lstStyle>
          <a:p>
            <a:fld id="{97ED1182-1FC4-46FD-81AA-6A0CD3AC587D}" type="slidenum">
              <a:rPr lang="fi-FI" altLang="fi-FI"/>
              <a:pPr/>
              <a:t>‹#›</a:t>
            </a:fld>
            <a:endParaRPr lang="fi-FI" altLang="fi-FI"/>
          </a:p>
        </p:txBody>
      </p:sp>
      <p:pic>
        <p:nvPicPr>
          <p:cNvPr id="2055" name="Kuva 11">
            <a:extLst>
              <a:ext uri="{FF2B5EF4-FFF2-40B4-BE49-F238E27FC236}">
                <a16:creationId xmlns:a16="http://schemas.microsoft.com/office/drawing/2014/main" id="{0FBFFA54-1838-4143-9174-9BE4C414DF4E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976938"/>
            <a:ext cx="12239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287" r:id="rId4"/>
    <p:sldLayoutId id="2147484288" r:id="rId5"/>
    <p:sldLayoutId id="2147484289" r:id="rId6"/>
    <p:sldLayoutId id="2147484290" r:id="rId7"/>
    <p:sldLayoutId id="2147484291" r:id="rId8"/>
    <p:sldLayoutId id="2147484292" r:id="rId9"/>
    <p:sldLayoutId id="2147484309" r:id="rId10"/>
    <p:sldLayoutId id="2147484310" r:id="rId11"/>
    <p:sldLayoutId id="2147484311" r:id="rId12"/>
    <p:sldLayoutId id="2147484312" r:id="rId13"/>
    <p:sldLayoutId id="2147484313" r:id="rId14"/>
    <p:sldLayoutId id="2147484293" r:id="rId15"/>
    <p:sldLayoutId id="2147484294" r:id="rId16"/>
    <p:sldLayoutId id="2147484295" r:id="rId17"/>
    <p:sldLayoutId id="2147484296" r:id="rId18"/>
    <p:sldLayoutId id="2147484314" r:id="rId19"/>
    <p:sldLayoutId id="2147484297" r:id="rId20"/>
    <p:sldLayoutId id="2147484298" r:id="rId21"/>
    <p:sldLayoutId id="2147484315" r:id="rId22"/>
    <p:sldLayoutId id="2147484316" r:id="rId23"/>
  </p:sldLayoutIdLst>
  <p:hf sldNum="0" hdr="0" ftr="0"/>
  <p:txStyles>
    <p:titleStyle>
      <a:lvl1pPr algn="l" defTabSz="858838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5883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rebuchet MS" panose="020B0603020202020204" pitchFamily="34" charset="0"/>
        </a:defRPr>
      </a:lvl2pPr>
      <a:lvl3pPr algn="l" defTabSz="85883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rebuchet MS" panose="020B0603020202020204" pitchFamily="34" charset="0"/>
        </a:defRPr>
      </a:lvl3pPr>
      <a:lvl4pPr algn="l" defTabSz="85883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rebuchet MS" panose="020B0603020202020204" pitchFamily="34" charset="0"/>
        </a:defRPr>
      </a:lvl4pPr>
      <a:lvl5pPr algn="l" defTabSz="858838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rebuchet MS" panose="020B0603020202020204" pitchFamily="34" charset="0"/>
        </a:defRPr>
      </a:lvl5pPr>
      <a:lvl6pPr marL="398998" algn="l" defTabSz="860341" rtl="0" eaLnBrk="1" fontAlgn="base" hangingPunct="1">
        <a:spcBef>
          <a:spcPct val="0"/>
        </a:spcBef>
        <a:spcAft>
          <a:spcPct val="0"/>
        </a:spcAft>
        <a:defRPr sz="2793" b="1">
          <a:solidFill>
            <a:schemeClr val="tx1"/>
          </a:solidFill>
          <a:latin typeface="Trebuchet MS" panose="020B0603020202020204" pitchFamily="34" charset="0"/>
        </a:defRPr>
      </a:lvl6pPr>
      <a:lvl7pPr marL="797997" algn="l" defTabSz="860341" rtl="0" eaLnBrk="1" fontAlgn="base" hangingPunct="1">
        <a:spcBef>
          <a:spcPct val="0"/>
        </a:spcBef>
        <a:spcAft>
          <a:spcPct val="0"/>
        </a:spcAft>
        <a:defRPr sz="2793" b="1">
          <a:solidFill>
            <a:schemeClr val="tx1"/>
          </a:solidFill>
          <a:latin typeface="Trebuchet MS" panose="020B0603020202020204" pitchFamily="34" charset="0"/>
        </a:defRPr>
      </a:lvl7pPr>
      <a:lvl8pPr marL="1196995" algn="l" defTabSz="860341" rtl="0" eaLnBrk="1" fontAlgn="base" hangingPunct="1">
        <a:spcBef>
          <a:spcPct val="0"/>
        </a:spcBef>
        <a:spcAft>
          <a:spcPct val="0"/>
        </a:spcAft>
        <a:defRPr sz="2793" b="1">
          <a:solidFill>
            <a:schemeClr val="tx1"/>
          </a:solidFill>
          <a:latin typeface="Trebuchet MS" panose="020B0603020202020204" pitchFamily="34" charset="0"/>
        </a:defRPr>
      </a:lvl8pPr>
      <a:lvl9pPr marL="1595994" algn="l" defTabSz="860341" rtl="0" eaLnBrk="1" fontAlgn="base" hangingPunct="1">
        <a:spcBef>
          <a:spcPct val="0"/>
        </a:spcBef>
        <a:spcAft>
          <a:spcPct val="0"/>
        </a:spcAft>
        <a:defRPr sz="2793" b="1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22263" indent="-322263" algn="l" defTabSz="858838" rtl="0" eaLnBrk="0" fontAlgn="base" hangingPunct="0">
        <a:spcBef>
          <a:spcPct val="20000"/>
        </a:spcBef>
        <a:spcAft>
          <a:spcPts val="1688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698500" indent="-268288" algn="l" defTabSz="858838" rtl="0" eaLnBrk="0" fontAlgn="base" hangingPunct="0">
        <a:spcBef>
          <a:spcPts val="450"/>
        </a:spcBef>
        <a:spcAft>
          <a:spcPct val="0"/>
        </a:spcAft>
        <a:buClr>
          <a:srgbClr val="00B0F0"/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214313" algn="l" defTabSz="85883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06538" indent="-214313" algn="l" defTabSz="858838" rtl="0" eaLnBrk="0" fontAlgn="base" hangingPunct="0">
        <a:spcBef>
          <a:spcPct val="20000"/>
        </a:spcBef>
        <a:spcAft>
          <a:spcPct val="0"/>
        </a:spcAft>
        <a:buClr>
          <a:srgbClr val="C9D200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36750" indent="-214313" algn="l" defTabSz="85883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69173" indent="-215380" algn="l" defTabSz="861517" rtl="0" eaLnBrk="1" latinLnBrk="0" hangingPunct="1">
        <a:spcBef>
          <a:spcPct val="20000"/>
        </a:spcBef>
        <a:buFont typeface="Arial" pitchFamily="34" charset="0"/>
        <a:buChar char="•"/>
        <a:defRPr sz="1884" kern="1200">
          <a:solidFill>
            <a:schemeClr val="tx1"/>
          </a:solidFill>
          <a:latin typeface="+mn-lt"/>
          <a:ea typeface="+mn-ea"/>
          <a:cs typeface="+mn-cs"/>
        </a:defRPr>
      </a:lvl6pPr>
      <a:lvl7pPr marL="2799931" indent="-215380" algn="l" defTabSz="861517" rtl="0" eaLnBrk="1" latinLnBrk="0" hangingPunct="1">
        <a:spcBef>
          <a:spcPct val="20000"/>
        </a:spcBef>
        <a:buFont typeface="Arial" pitchFamily="34" charset="0"/>
        <a:buChar char="•"/>
        <a:defRPr sz="1884" kern="1200">
          <a:solidFill>
            <a:schemeClr val="tx1"/>
          </a:solidFill>
          <a:latin typeface="+mn-lt"/>
          <a:ea typeface="+mn-ea"/>
          <a:cs typeface="+mn-cs"/>
        </a:defRPr>
      </a:lvl7pPr>
      <a:lvl8pPr marL="3230690" indent="-215380" algn="l" defTabSz="861517" rtl="0" eaLnBrk="1" latinLnBrk="0" hangingPunct="1">
        <a:spcBef>
          <a:spcPct val="20000"/>
        </a:spcBef>
        <a:buFont typeface="Arial" pitchFamily="34" charset="0"/>
        <a:buChar char="•"/>
        <a:defRPr sz="1884" kern="1200">
          <a:solidFill>
            <a:schemeClr val="tx1"/>
          </a:solidFill>
          <a:latin typeface="+mn-lt"/>
          <a:ea typeface="+mn-ea"/>
          <a:cs typeface="+mn-cs"/>
        </a:defRPr>
      </a:lvl8pPr>
      <a:lvl9pPr marL="3661450" indent="-215380" algn="l" defTabSz="861517" rtl="0" eaLnBrk="1" latinLnBrk="0" hangingPunct="1">
        <a:spcBef>
          <a:spcPct val="20000"/>
        </a:spcBef>
        <a:buFont typeface="Arial" pitchFamily="34" charset="0"/>
        <a:buChar char="•"/>
        <a:defRPr sz="18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1pPr>
      <a:lvl2pPr marL="430759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2pPr>
      <a:lvl3pPr marL="861517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3pPr>
      <a:lvl4pPr marL="1292276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4pPr>
      <a:lvl5pPr marL="1723034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5pPr>
      <a:lvl6pPr marL="2153794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6pPr>
      <a:lvl7pPr marL="2584553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7pPr>
      <a:lvl8pPr marL="3015311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8pPr>
      <a:lvl9pPr marL="3446070" algn="l" defTabSz="861517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ssivalvonta.fi/globalassets/fi/saantely/maarayskokoelma/2012/14_2012/14_2012_liitetiedot.xlsx" TargetMode="External"/><Relationship Id="rId2" Type="http://schemas.openxmlformats.org/officeDocument/2006/relationships/hyperlink" Target="https://www.tela.fi/tyoelakevakuuttajakohtaiset_osavuositiedot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67E6955E-1DC2-4605-A4C5-F40E930F65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2775" y="2997200"/>
            <a:ext cx="6262688" cy="1476375"/>
          </a:xfrm>
        </p:spPr>
        <p:txBody>
          <a:bodyPr>
            <a:normAutofit fontScale="90000"/>
          </a:bodyPr>
          <a:lstStyle/>
          <a:p>
            <a:pPr defTabSz="860341" eaLnBrk="1" hangingPunct="1">
              <a:defRPr/>
            </a:pPr>
            <a:r>
              <a:rPr lang="fi-FI" altLang="fi-FI" sz="2400" dirty="0"/>
              <a:t>Telan sijoitusten raportointiryhmän ohje työeläkeyhteisöille </a:t>
            </a:r>
            <a:r>
              <a:rPr lang="fi-FI" altLang="fi-FI" sz="2400" dirty="0">
                <a:solidFill>
                  <a:schemeClr val="hlink"/>
                </a:solidFill>
              </a:rPr>
              <a:t>tuotto-riskitaulukon</a:t>
            </a:r>
            <a:br>
              <a:rPr lang="fi-FI" altLang="fi-FI" sz="2400" dirty="0">
                <a:solidFill>
                  <a:schemeClr val="hlink"/>
                </a:solidFill>
              </a:rPr>
            </a:br>
            <a:r>
              <a:rPr lang="fi-FI" altLang="fi-FI" sz="2400" dirty="0"/>
              <a:t>laadintaan</a:t>
            </a:r>
            <a:br>
              <a:rPr lang="fi-FI" altLang="fi-FI" sz="2400" dirty="0"/>
            </a:br>
            <a:br>
              <a:rPr lang="fi-FI" altLang="fi-FI" sz="2400" dirty="0"/>
            </a:br>
            <a:r>
              <a:rPr lang="fi-FI" altLang="fi-FI" sz="2400" b="0" dirty="0"/>
              <a:t>26.4.2017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029DD23-5111-43EF-8CE9-28C63D40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17488"/>
            <a:ext cx="6189663" cy="792162"/>
          </a:xfrm>
        </p:spPr>
        <p:txBody>
          <a:bodyPr/>
          <a:lstStyle/>
          <a:p>
            <a:pPr eaLnBrk="1" hangingPunct="1"/>
            <a:r>
              <a:rPr lang="fi-FI" altLang="fi-FI" sz="2400"/>
              <a:t>Laskentakaavat 2/3</a:t>
            </a:r>
            <a:endParaRPr lang="en-US" altLang="fi-FI" sz="24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80E94AE-098A-42BA-93BE-3707EABD07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1046163"/>
            <a:ext cx="8137525" cy="5329237"/>
          </a:xfrm>
        </p:spPr>
        <p:txBody>
          <a:bodyPr/>
          <a:lstStyle/>
          <a:p>
            <a:pPr marL="322801" indent="-322801" defTabSz="860341" eaLnBrk="1" hangingPunct="1">
              <a:defRPr/>
            </a:pPr>
            <a:r>
              <a:rPr lang="fi-FI" altLang="fi-FI" sz="1833" b="1" dirty="0"/>
              <a:t>Osavuoden tuotto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dirty="0"/>
              <a:t>oletetaan, että tunnetaan MWR-tuotot r(t,0,m1) ja r(t,0,m2) kalenterivuoden t alusta (YTD) saman vuoden ajankohtiin m1 ja m2 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dirty="0"/>
              <a:t>m1 ja m2 ilmaisevat miten suuri osa vuodesta on kulunut ajankohtiin mennessä, koko vuoden t tuotto merkittäisiin siis r(t,0,1) 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dirty="0"/>
              <a:t>tuotto r(t,m1,m2) ajankohtien välillä on</a:t>
            </a:r>
          </a:p>
          <a:p>
            <a:pPr marL="699633" lvl="1" indent="-268770" defTabSz="860341" eaLnBrk="1" hangingPunct="1">
              <a:buFontTx/>
              <a:buNone/>
              <a:defRPr/>
            </a:pPr>
            <a:r>
              <a:rPr lang="fi-FI" altLang="fi-FI" dirty="0"/>
              <a:t>	r(t,m1,m2) = (1 + r(t,0,m2))/(1 + r(t,0,m1))-1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dirty="0"/>
              <a:t>periodien MWR-tuottoja käsitellään tässä siis ottamatta huomioon pääomapainojen mahdollisia eroja periodeilla</a:t>
            </a:r>
          </a:p>
          <a:p>
            <a:pPr marL="322801" indent="-322801" defTabSz="860341" eaLnBrk="1" hangingPunct="1">
              <a:defRPr/>
            </a:pPr>
            <a:r>
              <a:rPr lang="fi-FI" altLang="fi-FI" sz="1833" b="1" dirty="0"/>
              <a:t>Keskituotto usealta vuodelta, kun ensimmäinen tai viimeinen vuosi ovat osavuosia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dirty="0"/>
              <a:t>yli vuoden mittaiselta ajalta, jossa MWR-tuottoja on n:ltä kalenterivuodelta (vuodet 1,2,…,n) ja jossa ensimmäinen tai (ja/tai) viimeinen vuosi ovat osavuosia, vuosikeskituotto on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endParaRPr lang="fi-FI" altLang="fi-FI" dirty="0"/>
          </a:p>
          <a:p>
            <a:pPr marL="699633" lvl="1" indent="-268770" defTabSz="860341" eaLnBrk="1" hangingPunct="1">
              <a:buFontTx/>
              <a:buChar char="•"/>
              <a:defRPr/>
            </a:pPr>
            <a:endParaRPr lang="fi-FI" altLang="fi-FI" dirty="0"/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dirty="0"/>
              <a:t>periodien ja kalenterivuosien MWR-tuottoja käsitellään tässä siis ottamatta huomioon pääomapainojen mahdollisia eroja jaksoilla</a:t>
            </a:r>
          </a:p>
        </p:txBody>
      </p:sp>
      <p:sp>
        <p:nvSpPr>
          <p:cNvPr id="20484" name="Date Placeholder 3">
            <a:extLst>
              <a:ext uri="{FF2B5EF4-FFF2-40B4-BE49-F238E27FC236}">
                <a16:creationId xmlns:a16="http://schemas.microsoft.com/office/drawing/2014/main" id="{4933831F-26E9-4268-83AB-CC1F34D97A3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  <p:grpSp>
        <p:nvGrpSpPr>
          <p:cNvPr id="32773" name="Group 21">
            <a:extLst>
              <a:ext uri="{FF2B5EF4-FFF2-40B4-BE49-F238E27FC236}">
                <a16:creationId xmlns:a16="http://schemas.microsoft.com/office/drawing/2014/main" id="{A9D6811C-910A-449E-AE02-6A6962EC9EE0}"/>
              </a:ext>
            </a:extLst>
          </p:cNvPr>
          <p:cNvGrpSpPr>
            <a:grpSpLocks/>
          </p:cNvGrpSpPr>
          <p:nvPr/>
        </p:nvGrpSpPr>
        <p:grpSpPr bwMode="auto">
          <a:xfrm>
            <a:off x="1385888" y="1701800"/>
            <a:ext cx="6735762" cy="3925888"/>
            <a:chOff x="874" y="1028"/>
            <a:chExt cx="4196" cy="2519"/>
          </a:xfrm>
        </p:grpSpPr>
        <p:graphicFrame>
          <p:nvGraphicFramePr>
            <p:cNvPr id="32774" name="Object 13">
              <a:extLst>
                <a:ext uri="{FF2B5EF4-FFF2-40B4-BE49-F238E27FC236}">
                  <a16:creationId xmlns:a16="http://schemas.microsoft.com/office/drawing/2014/main" id="{07ED7F5C-9654-456B-84AD-4EF5554659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74" y="3199"/>
            <a:ext cx="4196" cy="3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Kaava" r:id="rId2" imgW="5359400" imgH="444500" progId="Equation.3">
                    <p:embed/>
                  </p:oleObj>
                </mc:Choice>
                <mc:Fallback>
                  <p:oleObj name="Kaava" r:id="rId2" imgW="5359400" imgH="4445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4" y="3199"/>
                          <a:ext cx="4196" cy="3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775" name="Object 11">
              <a:extLst>
                <a:ext uri="{FF2B5EF4-FFF2-40B4-BE49-F238E27FC236}">
                  <a16:creationId xmlns:a16="http://schemas.microsoft.com/office/drawing/2014/main" id="{D3B7E647-977A-461D-86D4-CB34D6B929B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11" y="1028"/>
            <a:ext cx="1359" cy="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Kaava" r:id="rId4" imgW="1231366" imgH="228501" progId="Equation.3">
                    <p:embed/>
                  </p:oleObj>
                </mc:Choice>
                <mc:Fallback>
                  <p:oleObj name="Kaava" r:id="rId4" imgW="1231366" imgH="228501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1" y="1028"/>
                          <a:ext cx="1359" cy="1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43EB3C8-601F-47D9-8B0B-B73B4A1CB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115888"/>
            <a:ext cx="5973763" cy="1143000"/>
          </a:xfrm>
        </p:spPr>
        <p:txBody>
          <a:bodyPr/>
          <a:lstStyle/>
          <a:p>
            <a:pPr eaLnBrk="1" hangingPunct="1"/>
            <a:r>
              <a:rPr lang="fi-FI" altLang="fi-FI" sz="2400"/>
              <a:t>Laskentakaavat 3/3</a:t>
            </a:r>
            <a:endParaRPr lang="en-US" altLang="fi-FI" sz="240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5F33C2FB-C74F-46A5-92C9-EE342657F3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1338" y="1206500"/>
            <a:ext cx="8061325" cy="4906963"/>
          </a:xfrm>
        </p:spPr>
        <p:txBody>
          <a:bodyPr rtlCol="0">
            <a:normAutofit/>
          </a:bodyPr>
          <a:lstStyle/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833" b="1" dirty="0"/>
              <a:t>Volatiliteetti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sz="1658" dirty="0"/>
              <a:t>lasketaan vuositasolla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sz="1658" dirty="0"/>
              <a:t>lasketaan kahden vuoden ajanjaksolta kaavalla</a:t>
            </a:r>
            <a:br>
              <a:rPr lang="fi-FI" sz="1658" dirty="0"/>
            </a:br>
            <a:br>
              <a:rPr lang="fi-FI" sz="1658" dirty="0"/>
            </a:br>
            <a:r>
              <a:rPr lang="fi-FI" sz="1658" dirty="0"/>
              <a:t>s(T) = s * </a:t>
            </a:r>
            <a:r>
              <a:rPr lang="fi-FI" sz="1658" dirty="0">
                <a:cs typeface="Times New Roman" pitchFamily="18" charset="0"/>
              </a:rPr>
              <a:t>√12</a:t>
            </a:r>
            <a:br>
              <a:rPr lang="fi-FI" sz="1658" dirty="0"/>
            </a:br>
            <a:br>
              <a:rPr lang="fi-FI" sz="1658" dirty="0"/>
            </a:br>
            <a:r>
              <a:rPr lang="fi-FI" sz="1658" dirty="0"/>
              <a:t>missä</a:t>
            </a:r>
            <a:br>
              <a:rPr lang="fi-FI" sz="1658" dirty="0"/>
            </a:br>
            <a:br>
              <a:rPr lang="fi-FI" sz="1658" dirty="0"/>
            </a:br>
            <a:r>
              <a:rPr lang="fi-FI" sz="1658" dirty="0"/>
              <a:t> s = </a:t>
            </a:r>
            <a:r>
              <a:rPr lang="fi-FI" sz="1658" dirty="0">
                <a:cs typeface="Times New Roman" pitchFamily="18" charset="0"/>
              </a:rPr>
              <a:t>√ {∑ {</a:t>
            </a:r>
            <a:r>
              <a:rPr lang="fi-FI" sz="1658" dirty="0"/>
              <a:t>w(t) *</a:t>
            </a:r>
            <a:r>
              <a:rPr lang="fi-FI" sz="1658" dirty="0">
                <a:cs typeface="Times New Roman" pitchFamily="18" charset="0"/>
              </a:rPr>
              <a:t> [</a:t>
            </a:r>
            <a:r>
              <a:rPr lang="fi-FI" sz="1658" dirty="0"/>
              <a:t>r(t) – E(r(t))]^2}}</a:t>
            </a:r>
            <a:br>
              <a:rPr lang="fi-FI" sz="1658" dirty="0"/>
            </a:br>
            <a:r>
              <a:rPr lang="fi-FI" sz="1658" dirty="0"/>
              <a:t> </a:t>
            </a:r>
            <a:br>
              <a:rPr lang="fi-FI" sz="1658" dirty="0"/>
            </a:br>
            <a:r>
              <a:rPr lang="fi-FI" sz="1658" dirty="0"/>
              <a:t>missä r(t) on logaritminen historiallinen kuukausituotto, joka on (suositeltavin ensin)</a:t>
            </a:r>
            <a:br>
              <a:rPr lang="fi-FI" sz="1658" dirty="0"/>
            </a:br>
            <a:r>
              <a:rPr lang="fi-FI" sz="1658" dirty="0"/>
              <a:t>	- TWR-tuotto</a:t>
            </a:r>
            <a:br>
              <a:rPr lang="fi-FI" sz="1658" dirty="0"/>
            </a:br>
            <a:r>
              <a:rPr lang="fi-FI" sz="1658" dirty="0"/>
              <a:t>	- MWR(Ytdn-Ytdn-1)-tuotto</a:t>
            </a:r>
            <a:br>
              <a:rPr lang="fi-FI" sz="1658" dirty="0"/>
            </a:br>
            <a:r>
              <a:rPr lang="fi-FI" sz="1658" dirty="0"/>
              <a:t>	- MWR(Mtd)-tuotto</a:t>
            </a:r>
            <a:br>
              <a:rPr lang="fi-FI" sz="1658" dirty="0"/>
            </a:br>
            <a:r>
              <a:rPr lang="fi-FI" sz="1658" dirty="0"/>
              <a:t>ja w(t) on allokaation koko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sz="1658" dirty="0"/>
              <a:t>lasketaan kuukausihavainnoista, koska kaikki osapuolet eivät välttämättä pysty raportoimaan viikkohavainnoista laskettua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sz="1658" dirty="0"/>
              <a:t>lasketaan 24 kk aikaväliltä, koska pidempää aikaväliä käytettäessä viimeisimpien havaintojen painoarvo jäisi liian alhaiseksi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sz="1658" dirty="0"/>
              <a:t>lasketaan perusjakauman mukaiselle joukkovelkakirjalaina-, noteerattujen osakkeiden ja hedge-rahastosijoitusten allokaatiolle sekä kokonaisallokaatiolle</a:t>
            </a:r>
          </a:p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1833" dirty="0"/>
          </a:p>
        </p:txBody>
      </p:sp>
      <p:sp>
        <p:nvSpPr>
          <p:cNvPr id="21508" name="Date Placeholder 3">
            <a:extLst>
              <a:ext uri="{FF2B5EF4-FFF2-40B4-BE49-F238E27FC236}">
                <a16:creationId xmlns:a16="http://schemas.microsoft.com/office/drawing/2014/main" id="{568DEAA1-5C72-4CF0-AC83-ED76B655DAD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tsikko 3">
            <a:extLst>
              <a:ext uri="{FF2B5EF4-FFF2-40B4-BE49-F238E27FC236}">
                <a16:creationId xmlns:a16="http://schemas.microsoft.com/office/drawing/2014/main" id="{9E0B4CD0-2A3D-4020-88C5-A59C6CE1F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371475"/>
            <a:ext cx="7715250" cy="979488"/>
          </a:xfrm>
        </p:spPr>
        <p:txBody>
          <a:bodyPr/>
          <a:lstStyle/>
          <a:p>
            <a:pPr eaLnBrk="1" hangingPunct="1"/>
            <a:r>
              <a:rPr lang="fi-FI" altLang="fi-FI" sz="2400"/>
              <a:t>Avoin valuuttapositio prosenttia sijoitusomaisuuden markkina-arvosta Telan tuottoriskitaulukossa</a:t>
            </a:r>
            <a:br>
              <a:rPr lang="fi-FI" altLang="fi-FI" sz="2400"/>
            </a:br>
            <a:endParaRPr lang="fi-FI" altLang="fi-FI" sz="240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6C5CC66-D027-4107-962A-1E08F3F5D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90638"/>
            <a:ext cx="8229600" cy="4276725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i-FI" sz="1600" dirty="0"/>
              <a:t>Avoimen valuuttaposition määrä lasketaan valuutoittain euromääräisinä lisäämällä vieraan valuutan määräisten sijoitusten arvoon valuuttajohdannaisten deltakorjatut kohde-etuusmäärät.</a:t>
            </a:r>
          </a:p>
          <a:p>
            <a:pPr marL="716509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i-FI" dirty="0"/>
              <a:t>Rahastojen osalta avoin valuuttapositio voidaan laskea esimerkiksi purkamalla rahastojen sijoitukset yksittäisiin valuuttoihin tai käsittelemällä rahastoja noteerausvaluutan mukaan 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i-FI" sz="1600" dirty="0"/>
              <a:t>Valuutoittain saatavat euromäärät lasketaan nettona yhteen 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i-FI" sz="1600" dirty="0"/>
              <a:t>Kahden vieraan valuutan välillä tehtävät (cross currency) valuuttajohdannaiset huomioidaan sen mukaan lisäävätkö vai vähentävätkö ne kutakin valuutta. </a:t>
            </a:r>
          </a:p>
          <a:p>
            <a:pPr marL="716509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fi-FI" dirty="0"/>
              <a:t>Esimerkiksi USD/JPY –valuuttatermiinissä ostetaan USD:tä, joka lisää dollarimääräistä avointa valuuttapositiota ja myydään JPY:tä, joka vähentää jenimääräistä positiota</a:t>
            </a:r>
          </a:p>
          <a:p>
            <a:pPr eaLnBrk="1" hangingPunct="1">
              <a:defRPr/>
            </a:pPr>
            <a:endParaRPr lang="fi-FI" sz="1600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33BFB6A-D6FD-4204-B6CB-098EC58A465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26.4.2017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070106B-AB58-4622-832D-0E62D65FA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60350"/>
            <a:ext cx="6118225" cy="1008063"/>
          </a:xfrm>
        </p:spPr>
        <p:txBody>
          <a:bodyPr/>
          <a:lstStyle/>
          <a:p>
            <a:pPr eaLnBrk="1" hangingPunct="1"/>
            <a:r>
              <a:rPr lang="fi-FI" altLang="fi-FI" sz="2400"/>
              <a:t>Lukuarvoista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9499DA9-B63F-4457-BA7F-29F1ADB3FE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196975"/>
            <a:ext cx="7772400" cy="4611688"/>
          </a:xfrm>
        </p:spPr>
        <p:txBody>
          <a:bodyPr/>
          <a:lstStyle/>
          <a:p>
            <a:pPr marL="322801" indent="-322801" defTabSz="860341" eaLnBrk="1" hangingPunct="1">
              <a:defRPr/>
            </a:pPr>
            <a:r>
              <a:rPr lang="fi-FI" altLang="fi-FI" sz="1833" dirty="0"/>
              <a:t>Käypiin arvoihin lasketaan ko. tarkasteluhetken markkina-arvo sekä siirtyvät korot</a:t>
            </a:r>
          </a:p>
          <a:p>
            <a:pPr marL="322801" indent="-322801" defTabSz="860341" eaLnBrk="1" hangingPunct="1">
              <a:defRPr/>
            </a:pPr>
            <a:r>
              <a:rPr lang="fi-FI" altLang="fi-FI" sz="1833" dirty="0"/>
              <a:t>Sijoitusinstrumenttien arvostusperiaatteista päättää kukin toimija itsenäisesti viranomaisen määräysten ja ohjeiden puitteissa. Arvotusperiaatteita käytettäessä ja täsmennettäessä huomioidaan myös johdonmukaisuus ja avoimuus</a:t>
            </a:r>
          </a:p>
          <a:p>
            <a:pPr marL="322801" indent="-322801" defTabSz="860341" eaLnBrk="1" hangingPunct="1">
              <a:defRPr/>
            </a:pPr>
            <a:r>
              <a:rPr lang="fi-FI" altLang="fi-FI" sz="1833" dirty="0"/>
              <a:t>Lukujen tarkkuustaso: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Pääomaerillä M€ 1 desimaalilla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Tuotto-% 1 desimaalilla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Vola-%  1 desimaalilla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Mod. duraatio 1 desimaalilla</a:t>
            </a:r>
          </a:p>
          <a:p>
            <a:pPr marL="322801" indent="-322801" defTabSz="860341" eaLnBrk="1" hangingPunct="1">
              <a:defRPr/>
            </a:pPr>
            <a:endParaRPr lang="fi-FI" altLang="fi-FI" sz="1833" dirty="0"/>
          </a:p>
        </p:txBody>
      </p:sp>
      <p:sp>
        <p:nvSpPr>
          <p:cNvPr id="22532" name="Date Placeholder 3">
            <a:extLst>
              <a:ext uri="{FF2B5EF4-FFF2-40B4-BE49-F238E27FC236}">
                <a16:creationId xmlns:a16="http://schemas.microsoft.com/office/drawing/2014/main" id="{3F01EFE0-756F-4472-A273-A8E9979F0C9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6562824-291E-4015-8FCE-E1118D2A7C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60341" eaLnBrk="1" hangingPunct="1">
              <a:defRPr/>
            </a:pPr>
            <a:r>
              <a:rPr lang="fi-FI" altLang="fi-FI" sz="2400" dirty="0"/>
              <a:t>Yleistä</a:t>
            </a:r>
            <a:endParaRPr lang="fi-FI" altLang="fi-FI" sz="2793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21A628F-7BC9-4C27-B28F-CD12E76F92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5613" y="1268413"/>
            <a:ext cx="7772400" cy="4467225"/>
          </a:xfrm>
        </p:spPr>
        <p:txBody>
          <a:bodyPr/>
          <a:lstStyle/>
          <a:p>
            <a:pPr marL="322801" indent="-322801" defTabSz="860341" eaLnBrk="1" hangingPunct="1">
              <a:defRPr/>
            </a:pPr>
            <a:r>
              <a:rPr lang="fi-FI" altLang="fi-FI" sz="1833" dirty="0"/>
              <a:t>Useat osapuolet julkaisevat tuotto-riskitaulukon nettisivustojensa vapaassa osiossa ja luvut ovat tilintarkastamattomat </a:t>
            </a:r>
          </a:p>
        </p:txBody>
      </p:sp>
      <p:sp>
        <p:nvSpPr>
          <p:cNvPr id="23556" name="Date Placeholder 3">
            <a:extLst>
              <a:ext uri="{FF2B5EF4-FFF2-40B4-BE49-F238E27FC236}">
                <a16:creationId xmlns:a16="http://schemas.microsoft.com/office/drawing/2014/main" id="{85E0617C-9CA3-47DD-ACD2-3A79CE9A3AB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8DB817B-1444-4D98-BE2A-D60F1CD1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15888"/>
            <a:ext cx="5329238" cy="855662"/>
          </a:xfrm>
        </p:spPr>
        <p:txBody>
          <a:bodyPr/>
          <a:lstStyle/>
          <a:p>
            <a:pPr eaLnBrk="1" hangingPunct="1"/>
            <a:r>
              <a:rPr lang="fi-FI" altLang="fi-FI" sz="2400"/>
              <a:t>Sanastoa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0DE0D08-4E3A-48B5-8FE6-928640925E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836613"/>
            <a:ext cx="7848600" cy="5327650"/>
          </a:xfrm>
        </p:spPr>
        <p:txBody>
          <a:bodyPr rtlCol="0">
            <a:normAutofit/>
          </a:bodyPr>
          <a:lstStyle/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600" dirty="0"/>
              <a:t>Modifioitu duraatio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dirty="0"/>
              <a:t>Kuvaa korkosijoitusten arvon herkkyyttä korkotason muutoksille: mitä suurempi duraatio, sitä suurempi korkoriski</a:t>
            </a:r>
          </a:p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600" dirty="0"/>
              <a:t>Hedge rahasto (engl. hedge fund)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Rahasto, joka tavoittelee sijoitusstrategiassaan tuoton alhaista riippuvuutta muun muassa osake- ja korkomarkkinoiden tuotosta. Hedge-rahaston strategia voi olla riskiä lisäävä (esim. johdannais- tai velkavipu) tai riskiä pienentävä (esim. johdannaissuojaus tai lyhyeksi myynti)</a:t>
            </a:r>
          </a:p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600" dirty="0"/>
              <a:t>Mezzanine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Välirahoitus, joka asettuu oman ja vieraan pääoman ehtoisen rahoituksen väliin. Sijoittuu maksunsaantijärjestyksessä ennen omaa pääomaa, mutta normaaliehtoisen velan jälkeen</a:t>
            </a:r>
          </a:p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600" dirty="0"/>
              <a:t>Pääomasijoitus (engl. private equity)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Sijoitus noteeraamattomaan yritykseen, joka tarvitsee esim. alkuvaiheen T&amp;K -rahoitusta (siemenrahoitus, venture capital) tai pääomitusta uuteen kasvuvaiheeseensa. Pääomasijoitukset tehdään lähinnä pääomasijoitusrahastojen kautta. Rahastot valitsevat lopulliset sijoituskohteet.</a:t>
            </a:r>
          </a:p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600" dirty="0"/>
              <a:t>Sekarahasto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Rahasto, joka voi sijoittaa sekä osakkeisiin että korkoinstrumentteihin</a:t>
            </a:r>
          </a:p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600" dirty="0"/>
              <a:t>Volatiliteetti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Riskimittari, joka kuvaa, miten voimakkaasti tuotto heilahtelee. Mitä suurempi riski, sitä suurempi volatiliteetti. (Esimerkki: tuotto-riski-taulukoissa sovellettava volatiliteetin laskukaava edellä.) Matemaattisesti: annualisoitu keskihajonta</a:t>
            </a:r>
          </a:p>
        </p:txBody>
      </p:sp>
      <p:sp>
        <p:nvSpPr>
          <p:cNvPr id="24580" name="Date Placeholder 3">
            <a:extLst>
              <a:ext uri="{FF2B5EF4-FFF2-40B4-BE49-F238E27FC236}">
                <a16:creationId xmlns:a16="http://schemas.microsoft.com/office/drawing/2014/main" id="{8BE92849-80B3-4635-A45D-2B88B84A456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C3BE7FD-8FEA-4096-BEF3-3A4B1D45C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" y="171450"/>
            <a:ext cx="8229600" cy="979488"/>
          </a:xfrm>
        </p:spPr>
        <p:txBody>
          <a:bodyPr/>
          <a:lstStyle/>
          <a:p>
            <a:pPr eaLnBrk="1" hangingPunct="1"/>
            <a:r>
              <a:rPr lang="fi-FI" altLang="fi-FI" sz="2400"/>
              <a:t>Tuotto-riskitaulukko </a:t>
            </a:r>
          </a:p>
        </p:txBody>
      </p:sp>
      <p:sp>
        <p:nvSpPr>
          <p:cNvPr id="12291" name="Date Placeholder 3">
            <a:extLst>
              <a:ext uri="{FF2B5EF4-FFF2-40B4-BE49-F238E27FC236}">
                <a16:creationId xmlns:a16="http://schemas.microsoft.com/office/drawing/2014/main" id="{AD79DAE6-41FE-4ED1-989A-293864641F5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2DAFA416-8C09-41EF-9B05-CD5D8EDC38D5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96975"/>
          <a:ext cx="8002588" cy="5040313"/>
        </p:xfrm>
        <a:graphic>
          <a:graphicData uri="http://schemas.openxmlformats.org/drawingml/2006/table">
            <a:tbl>
              <a:tblPr/>
              <a:tblGrid>
                <a:gridCol w="3342220">
                  <a:extLst>
                    <a:ext uri="{9D8B030D-6E8A-4147-A177-3AD203B41FA5}">
                      <a16:colId xmlns:a16="http://schemas.microsoft.com/office/drawing/2014/main" val="1971173388"/>
                    </a:ext>
                  </a:extLst>
                </a:gridCol>
                <a:gridCol w="737163">
                  <a:extLst>
                    <a:ext uri="{9D8B030D-6E8A-4147-A177-3AD203B41FA5}">
                      <a16:colId xmlns:a16="http://schemas.microsoft.com/office/drawing/2014/main" val="1702414348"/>
                    </a:ext>
                  </a:extLst>
                </a:gridCol>
                <a:gridCol w="612220">
                  <a:extLst>
                    <a:ext uri="{9D8B030D-6E8A-4147-A177-3AD203B41FA5}">
                      <a16:colId xmlns:a16="http://schemas.microsoft.com/office/drawing/2014/main" val="879300695"/>
                    </a:ext>
                  </a:extLst>
                </a:gridCol>
                <a:gridCol w="662198">
                  <a:extLst>
                    <a:ext uri="{9D8B030D-6E8A-4147-A177-3AD203B41FA5}">
                      <a16:colId xmlns:a16="http://schemas.microsoft.com/office/drawing/2014/main" val="37040062"/>
                    </a:ext>
                  </a:extLst>
                </a:gridCol>
                <a:gridCol w="555995">
                  <a:extLst>
                    <a:ext uri="{9D8B030D-6E8A-4147-A177-3AD203B41FA5}">
                      <a16:colId xmlns:a16="http://schemas.microsoft.com/office/drawing/2014/main" val="2839392410"/>
                    </a:ext>
                  </a:extLst>
                </a:gridCol>
                <a:gridCol w="1155721">
                  <a:extLst>
                    <a:ext uri="{9D8B030D-6E8A-4147-A177-3AD203B41FA5}">
                      <a16:colId xmlns:a16="http://schemas.microsoft.com/office/drawing/2014/main" val="2055988013"/>
                    </a:ext>
                  </a:extLst>
                </a:gridCol>
                <a:gridCol w="937071">
                  <a:extLst>
                    <a:ext uri="{9D8B030D-6E8A-4147-A177-3AD203B41FA5}">
                      <a16:colId xmlns:a16="http://schemas.microsoft.com/office/drawing/2014/main" val="937225066"/>
                    </a:ext>
                  </a:extLst>
                </a:gridCol>
              </a:tblGrid>
              <a:tr h="156114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Eläkeyhteisö nn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pp.mm.yyyy</a:t>
                      </a:r>
                    </a:p>
                  </a:txBody>
                  <a:tcPr marL="4860" marR="4860" marT="4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mm-mm / yyyy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24 kk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740651"/>
                  </a:ext>
                </a:extLst>
              </a:tr>
              <a:tr h="452720">
                <a:tc>
                  <a:txBody>
                    <a:bodyPr/>
                    <a:lstStyle/>
                    <a:p>
                      <a:pPr algn="l" fontAlgn="ctr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Tuotto-riskitaulukko käyvin arvoin*</a:t>
                      </a:r>
                    </a:p>
                  </a:txBody>
                  <a:tcPr marL="4860" marR="4860" marT="4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Perusjakauma</a:t>
                      </a:r>
                    </a:p>
                  </a:txBody>
                  <a:tcPr marL="4860" marR="4860" marT="486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Riskijakauma</a:t>
                      </a:r>
                    </a:p>
                  </a:txBody>
                  <a:tcPr marL="4860" marR="4860" marT="486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Tuotto-% sitoutuneelle pääomalle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Volatiliteetti</a:t>
                      </a:r>
                    </a:p>
                  </a:txBody>
                  <a:tcPr marL="4860" marR="4860" marT="486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674127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milj. euroa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milj. euroa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962457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sng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Korkosijoitukset</a:t>
                      </a:r>
                    </a:p>
                  </a:txBody>
                  <a:tcPr marL="4860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87593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Lainasaamiset** 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466273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Joukkovelkakirjalainat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Vola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785498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Julkisyhteisöjen joukkovelkakirjat</a:t>
                      </a:r>
                    </a:p>
                  </a:txBody>
                  <a:tcPr marL="174937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707769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Muiden yhteisöjen joukkovelkakirjat</a:t>
                      </a:r>
                    </a:p>
                  </a:txBody>
                  <a:tcPr marL="174937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550785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Muut rahoitusmarkkinavälineet ja talletukset**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199553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780545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sng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Osakesijoitukset</a:t>
                      </a:r>
                    </a:p>
                  </a:txBody>
                  <a:tcPr marL="4860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75119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Noteeratut osakkeet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Vola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78225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Pääomasijoitukset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119657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Noteeraamattomat osakkeet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759823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57359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sng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Kiinteistösijoitukset</a:t>
                      </a:r>
                    </a:p>
                  </a:txBody>
                  <a:tcPr marL="4860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093074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Suorat kiinteistösijoitukset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368855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Kiinteistösijoitusrahastot ja yhteissijoitukset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620292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668233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sng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Muut sijoitukset</a:t>
                      </a:r>
                    </a:p>
                  </a:txBody>
                  <a:tcPr marL="4860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843212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Hedge-rahastosijoitukset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Vola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6198246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Hyödykesijoitukset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173506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Muut sijoitukset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z,z-%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035445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58312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901403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Sijoitukset yhteensä</a:t>
                      </a:r>
                    </a:p>
                  </a:txBody>
                  <a:tcPr marL="4860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z,z-%***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VOLA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214674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Johdannaisten vaikutus</a:t>
                      </a:r>
                    </a:p>
                  </a:txBody>
                  <a:tcPr marL="4860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812792"/>
                  </a:ext>
                </a:extLst>
              </a:tr>
              <a:tr h="161317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Sijoitukset käyvin arvoin yhteensä</a:t>
                      </a:r>
                    </a:p>
                  </a:txBody>
                  <a:tcPr marL="4860" marR="4860" marT="486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x,x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Yht. y,y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ch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541269"/>
                  </a:ext>
                </a:extLst>
              </a:tr>
              <a:tr h="156114"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ch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547574"/>
                  </a:ext>
                </a:extLst>
              </a:tr>
              <a:tr h="156114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Jvk-salkun modifioitu duraatio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x,x 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821954"/>
                  </a:ext>
                </a:extLst>
              </a:tr>
              <a:tr h="152073"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425624"/>
                  </a:ext>
                </a:extLst>
              </a:tr>
              <a:tr h="15611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Alaviitteet *, ** ja *** löytyvät seuraavalta sivulta.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1959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A86C0DD6-3E0D-4C46-8458-5813717D2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23825"/>
            <a:ext cx="8229600" cy="979488"/>
          </a:xfrm>
        </p:spPr>
        <p:txBody>
          <a:bodyPr/>
          <a:lstStyle/>
          <a:p>
            <a:pPr eaLnBrk="1" hangingPunct="1"/>
            <a:r>
              <a:rPr lang="fi-FI" altLang="fi-FI" sz="2400"/>
              <a:t>Tuotto-riskitaulukon alaviitteet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D86661E0-E776-481D-BF09-DB7F3ACDB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981075"/>
            <a:ext cx="8374062" cy="4276725"/>
          </a:xfrm>
        </p:spPr>
        <p:txBody>
          <a:bodyPr/>
          <a:lstStyle/>
          <a:p>
            <a:pPr marL="0" indent="0" defTabSz="860341" eaLnBrk="1" hangingPunct="1">
              <a:buFont typeface="Arial" panose="020B0604020202020204" pitchFamily="34" charset="0"/>
              <a:buNone/>
              <a:defRPr/>
            </a:pPr>
            <a:r>
              <a:rPr lang="fi-FI" altLang="fi-FI" sz="1833" dirty="0"/>
              <a:t>* Telan kuusi suurinta jäsentä (Elo, Ilmarinen, Varma, Veritas, Keva ja VER) julkaisevat tietonsa tämän taulukon mukaisesti kunkin vuosineljänneksen lopun tilanteesta. Tela kokoaa vuosineljänneksittäin toimijakohtaiset tiedot seuraavaksi yhteenvedoksi: </a:t>
            </a:r>
            <a:r>
              <a:rPr lang="fi-FI" altLang="fi-FI" sz="1833" dirty="0">
                <a:hlinkClick r:id="rId2"/>
              </a:rPr>
              <a:t>https://www.tela.fi/tyoelakevakuuttajakohtaiset_osavuositiedot</a:t>
            </a:r>
            <a:r>
              <a:rPr lang="fi-FI" altLang="fi-FI" sz="1833" dirty="0"/>
              <a:t>. </a:t>
            </a:r>
          </a:p>
          <a:p>
            <a:pPr marL="0" indent="0" defTabSz="860341" eaLnBrk="1" hangingPunct="1">
              <a:buFont typeface="Arial" panose="020B0604020202020204" pitchFamily="34" charset="0"/>
              <a:buNone/>
              <a:defRPr/>
            </a:pPr>
            <a:r>
              <a:rPr lang="fi-FI" altLang="fi-FI" sz="1833" dirty="0"/>
              <a:t>Fivan valvottavat julkaisevat MOK:n mukaisesti tunnusluvut  "Sijoitusjakauma käyvin arvoin" ja "Sijoitustoiminnan nettotuotto sitoutuneelle pääomalle" tilinpäätöksen liitetiedoissa ja osavuosiraportoinnissa: </a:t>
            </a:r>
            <a:r>
              <a:rPr lang="fi-FI" altLang="fi-FI" sz="1833" dirty="0">
                <a:hlinkClick r:id="rId3"/>
              </a:rPr>
              <a:t>https://www.finanssivalvonta.fi/globalassets/fi/saantely/maarayskokoelma/2012/14_2012/14_2012_liitetiedot.xlsx</a:t>
            </a:r>
            <a:endParaRPr lang="fi-FI" altLang="fi-FI" sz="1833" dirty="0"/>
          </a:p>
          <a:p>
            <a:pPr marL="0" indent="0" defTabSz="860341" eaLnBrk="1" hangingPunct="1">
              <a:buFont typeface="Arial" panose="020B0604020202020204" pitchFamily="34" charset="0"/>
              <a:buNone/>
              <a:defRPr/>
            </a:pPr>
            <a:endParaRPr lang="fi-FI" altLang="fi-FI" sz="1833" dirty="0"/>
          </a:p>
          <a:p>
            <a:pPr marL="0" indent="0" defTabSz="860341" eaLnBrk="1" hangingPunct="1">
              <a:buFont typeface="Arial" panose="020B0604020202020204" pitchFamily="34" charset="0"/>
              <a:buNone/>
              <a:defRPr/>
            </a:pPr>
            <a:r>
              <a:rPr lang="fi-FI" altLang="fi-FI" sz="1833" dirty="0"/>
              <a:t>** Sisältäen kertyneet korot</a:t>
            </a:r>
          </a:p>
          <a:p>
            <a:pPr marL="0" indent="0" defTabSz="860341" eaLnBrk="1" hangingPunct="1">
              <a:buFont typeface="Arial" panose="020B0604020202020204" pitchFamily="34" charset="0"/>
              <a:buNone/>
              <a:defRPr/>
            </a:pPr>
            <a:endParaRPr lang="fi-FI" altLang="fi-FI" sz="1833" dirty="0"/>
          </a:p>
          <a:p>
            <a:pPr marL="0" indent="0" defTabSz="860341" eaLnBrk="1" hangingPunct="1">
              <a:buFont typeface="Arial" panose="020B0604020202020204" pitchFamily="34" charset="0"/>
              <a:buNone/>
              <a:defRPr/>
            </a:pPr>
            <a:r>
              <a:rPr lang="fi-FI" altLang="fi-FI" sz="1833" dirty="0"/>
              <a:t>*** Sijoitustoiminnan nettotuotto käyvin arvoin yhteensä huomioiden sijoituslajeille kohdistamattomat tuotot, kulut ja liikekulut</a:t>
            </a:r>
          </a:p>
        </p:txBody>
      </p:sp>
      <p:sp>
        <p:nvSpPr>
          <p:cNvPr id="13316" name="Date Placeholder 3">
            <a:extLst>
              <a:ext uri="{FF2B5EF4-FFF2-40B4-BE49-F238E27FC236}">
                <a16:creationId xmlns:a16="http://schemas.microsoft.com/office/drawing/2014/main" id="{F85633FC-5AEF-44F7-81A2-03F5179E2BB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D85943D-6CC9-4C5C-A74B-C825ACFF7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3375"/>
            <a:ext cx="4679950" cy="863600"/>
          </a:xfrm>
        </p:spPr>
        <p:txBody>
          <a:bodyPr/>
          <a:lstStyle/>
          <a:p>
            <a:pPr eaLnBrk="1" hangingPunct="1"/>
            <a:r>
              <a:rPr lang="fi-FI" altLang="fi-FI" sz="2400"/>
              <a:t>Luokittelusta 1/3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8A77605-02C3-46C2-9502-387704010E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8950" y="1206500"/>
            <a:ext cx="7772400" cy="4105275"/>
          </a:xfrm>
        </p:spPr>
        <p:txBody>
          <a:bodyPr/>
          <a:lstStyle/>
          <a:p>
            <a:pPr marL="322801" indent="-322801" defTabSz="860341" eaLnBrk="1" hangingPunct="1">
              <a:lnSpc>
                <a:spcPct val="80000"/>
              </a:lnSpc>
              <a:defRPr/>
            </a:pPr>
            <a:r>
              <a:rPr lang="fi-FI" altLang="fi-FI" sz="1833" dirty="0"/>
              <a:t>Luokittelun lähtökohta tuotto-riskitaulukossa on </a:t>
            </a:r>
            <a:r>
              <a:rPr lang="fi-FI" altLang="fi-FI" sz="1833" b="1" dirty="0"/>
              <a:t>Finanssivalvonnan</a:t>
            </a:r>
            <a:r>
              <a:rPr lang="fi-FI" altLang="fi-FI" sz="1833" dirty="0"/>
              <a:t> (Fiva</a:t>
            </a:r>
            <a:r>
              <a:rPr lang="fi-FI" altLang="fi-FI" sz="1833" b="1" dirty="0"/>
              <a:t>) uusi määräys- ja ohjekokoelman</a:t>
            </a:r>
            <a:r>
              <a:rPr lang="fi-FI" altLang="fi-FI" sz="1833" dirty="0"/>
              <a:t> (MOK) 14/ 2012 kohta työeläkeyhtiöille:</a:t>
            </a:r>
          </a:p>
          <a:p>
            <a:pPr marL="699633" lvl="1" indent="-268770" defTabSz="860341" eaLnBrk="1" hangingPunct="1">
              <a:lnSpc>
                <a:spcPct val="80000"/>
              </a:lnSpc>
              <a:buFontTx/>
              <a:buChar char="•"/>
              <a:defRPr/>
            </a:pPr>
            <a:r>
              <a:rPr lang="fi-FI" altLang="fi-FI" sz="1658" dirty="0"/>
              <a:t>Kirjanpitoa ja tilinpäätöstä koskevat määräykset </a:t>
            </a:r>
            <a:r>
              <a:rPr lang="fi-FI" altLang="fi-FI" sz="1658" dirty="0">
                <a:sym typeface="Wingdings" panose="05000000000000000000" pitchFamily="2" charset="2"/>
              </a:rPr>
              <a:t></a:t>
            </a:r>
            <a:r>
              <a:rPr lang="fi-FI" altLang="fi-FI" sz="1658" dirty="0"/>
              <a:t> Liitetiedot </a:t>
            </a:r>
            <a:r>
              <a:rPr lang="fi-FI" altLang="fi-FI" sz="1658" dirty="0">
                <a:sym typeface="Wingdings" panose="05000000000000000000" pitchFamily="2" charset="2"/>
              </a:rPr>
              <a:t></a:t>
            </a:r>
            <a:r>
              <a:rPr lang="fi-FI" altLang="fi-FI" sz="1658" dirty="0"/>
              <a:t>Tunnusluvut </a:t>
            </a:r>
            <a:r>
              <a:rPr lang="fi-FI" altLang="fi-FI" sz="1658" dirty="0">
                <a:sym typeface="Wingdings" panose="05000000000000000000" pitchFamily="2" charset="2"/>
              </a:rPr>
              <a:t></a:t>
            </a:r>
            <a:r>
              <a:rPr lang="fi-FI" altLang="fi-FI" sz="1658" dirty="0"/>
              <a:t>Sijoitustoiminnan nettotuotto sitoutuneelle pääomalle (käyvin arvoin)</a:t>
            </a:r>
          </a:p>
          <a:p>
            <a:pPr marL="322801" indent="-322801" defTabSz="860341" eaLnBrk="1" hangingPunct="1">
              <a:lnSpc>
                <a:spcPct val="80000"/>
              </a:lnSpc>
              <a:defRPr/>
            </a:pPr>
            <a:r>
              <a:rPr lang="fi-FI" altLang="fi-FI" sz="1833" dirty="0"/>
              <a:t>Fivan MOK:n liitetietojen tunnuslukujen ja Telan tuotto-riskitaulukkojen tavoitteena on luokitella sijoitukset todellisen riskiluonteensa mukaisesti. Luokitteluhierarkia on lähes yhtenevä lukuun ottamatta joukkovelkakirjalainoja, joista Telan taulukko kertoo lisätietoa kahden alaluokan muodossa: julkisyhteisöjen joukkovelkakirjalainat ja muiden yhteisöjen joukkovelkakirjalainat. </a:t>
            </a:r>
          </a:p>
          <a:p>
            <a:pPr marL="322801" indent="-322801" defTabSz="860341" eaLnBrk="1" hangingPunct="1">
              <a:lnSpc>
                <a:spcPct val="80000"/>
              </a:lnSpc>
              <a:defRPr/>
            </a:pPr>
            <a:r>
              <a:rPr lang="fi-FI" altLang="fi-FI" sz="1833" dirty="0"/>
              <a:t>Luokittelu on periaatepohjainen ja sen vuoksi toimijoiden välille voi muodostua vähäisiä eroja luokittelun soveltamisessa</a:t>
            </a:r>
          </a:p>
        </p:txBody>
      </p:sp>
      <p:sp>
        <p:nvSpPr>
          <p:cNvPr id="14340" name="Date Placeholder 3">
            <a:extLst>
              <a:ext uri="{FF2B5EF4-FFF2-40B4-BE49-F238E27FC236}">
                <a16:creationId xmlns:a16="http://schemas.microsoft.com/office/drawing/2014/main" id="{FA8F1DB3-1E2D-4DCD-AE46-F120C3512C0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4573ECC-D24A-4729-A20C-A1A1CA56A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6063"/>
            <a:ext cx="3816350" cy="1079500"/>
          </a:xfrm>
        </p:spPr>
        <p:txBody>
          <a:bodyPr/>
          <a:lstStyle/>
          <a:p>
            <a:pPr eaLnBrk="1" hangingPunct="1"/>
            <a:r>
              <a:rPr lang="fi-FI" altLang="fi-FI" sz="2400"/>
              <a:t>Luokittelusta 2/3</a:t>
            </a:r>
            <a:br>
              <a:rPr lang="fi-FI" altLang="fi-FI" sz="2400"/>
            </a:br>
            <a:endParaRPr lang="fi-FI" altLang="fi-FI" sz="2400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F7E9C69-091A-4DAC-93D9-F418AA4E62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7772400" cy="5111750"/>
          </a:xfrm>
        </p:spPr>
        <p:txBody>
          <a:bodyPr rtlCol="0">
            <a:normAutofit/>
          </a:bodyPr>
          <a:lstStyle/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600" b="1" dirty="0"/>
              <a:t>Korkosijoitukset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Lainasaamiset kuten lähtökohdassa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Joukkovelkakirjalainat sisältävät julkisyhteisöjen ja muiden yhteisöjen joukkovelkakirjalainat</a:t>
            </a:r>
          </a:p>
          <a:p>
            <a:pPr marL="1076465" lvl="2" indent="-214739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Julkisyhteisöjen joukkovelkakirjalainat sisältävät valtioiden ja muiden julkisyhteisöjen liikkeeseen laskemat tai takaamat joukkovelkakirjat</a:t>
            </a:r>
          </a:p>
          <a:p>
            <a:pPr marL="1076465" lvl="2" indent="-214739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Muiden yhteisöjen joukkovelkakirjalainat sisältävät yritysten, rahoituslaitosten sekä muiden ei-julkisyhteisöjen joukkovelkakirjalainat. Myös kiinteistösidonnaiset velkarahastot luokitellaan tänne, jos ovat puhtaasti velkapapereita 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Joukkovelkakirjalainat sisältävät myös vaihtovelkakirjalainat ja indeksilinkatut joukkovelkakirjat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Muut rahoitusmarkkinavälineet ja talletukset pääosin kuten lähtökohdassa ja lisäksi muut saamiset ja velat (rahat, pankkisaamiset, kauppahintasaamiset ja velat sekä johdannaisten vakuudet)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defRPr/>
            </a:pPr>
            <a:endParaRPr lang="fi-FI" dirty="0"/>
          </a:p>
          <a:p>
            <a:pPr marL="322801" indent="-322801" defTabSz="86034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i-FI" sz="1600" b="1" dirty="0"/>
              <a:t>Osakesijoitukset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Noteeratut osakkeet sisältävät myös sekarahastot, jos niitä ei voida kohdistaa muualle 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Pääomasijoitukset sisältävät pääomarahastot, mezzanine-sijoitukset, infrastruktuurisijoitukset sekä metsä- ja agrisijoitukset. Myös kiinteistösidonnaiset velkarahastot luokitellaan tänne, jos niiden sisältämä riski on lähempänä osakeriskiä</a:t>
            </a:r>
          </a:p>
          <a:p>
            <a:pPr marL="699633" lvl="1" indent="-268770" defTabSz="860341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Tx/>
              <a:buChar char="•"/>
              <a:defRPr/>
            </a:pPr>
            <a:r>
              <a:rPr lang="fi-FI" dirty="0"/>
              <a:t>Noteeraamattomat osakkeet sisältävät myös noteeraamattomat kiinteistösijoitusyhtiöt ja rinnakkaissijoitukset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0CDD3FB6-5CB7-4EE2-92AD-243A49AF0F1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97F8AF3-7123-4CBC-A902-FB816810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39725"/>
            <a:ext cx="4679950" cy="1079500"/>
          </a:xfrm>
        </p:spPr>
        <p:txBody>
          <a:bodyPr/>
          <a:lstStyle/>
          <a:p>
            <a:pPr eaLnBrk="1" hangingPunct="1"/>
            <a:r>
              <a:rPr lang="fi-FI" altLang="fi-FI" sz="2400"/>
              <a:t>Luokittelusta 3/3</a:t>
            </a:r>
            <a:br>
              <a:rPr lang="fi-FI" altLang="fi-FI" sz="2400"/>
            </a:br>
            <a:endParaRPr lang="fi-FI" altLang="fi-FI" sz="24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1F21EC5-2CE0-42C1-A4AF-F0F3E00019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7772400" cy="4248150"/>
          </a:xfrm>
        </p:spPr>
        <p:txBody>
          <a:bodyPr/>
          <a:lstStyle/>
          <a:p>
            <a:pPr marL="322801" indent="-322801" defTabSz="860341" eaLnBrk="1" hangingPunct="1">
              <a:lnSpc>
                <a:spcPct val="80000"/>
              </a:lnSpc>
              <a:defRPr/>
            </a:pPr>
            <a:r>
              <a:rPr lang="fi-FI" altLang="fi-FI" sz="1833" b="1" dirty="0"/>
              <a:t>Kiinteistösijoitukset</a:t>
            </a:r>
          </a:p>
          <a:p>
            <a:pPr marL="699633" lvl="1" indent="-268770" defTabSz="860341" eaLnBrk="1" hangingPunct="1">
              <a:lnSpc>
                <a:spcPct val="80000"/>
              </a:lnSpc>
              <a:buFontTx/>
              <a:buChar char="•"/>
              <a:defRPr/>
            </a:pPr>
            <a:r>
              <a:rPr lang="fi-FI" altLang="fi-FI" sz="1658" dirty="0"/>
              <a:t>Kiinteistösijoitukset pääosin kuten lähtökohdassa</a:t>
            </a:r>
          </a:p>
          <a:p>
            <a:pPr marL="699633" lvl="1" indent="-268770" defTabSz="860341" eaLnBrk="1" hangingPunct="1">
              <a:lnSpc>
                <a:spcPct val="80000"/>
              </a:lnSpc>
              <a:defRPr/>
            </a:pPr>
            <a:endParaRPr lang="fi-FI" altLang="fi-FI" sz="1658" dirty="0"/>
          </a:p>
          <a:p>
            <a:pPr marL="322801" indent="-322801" defTabSz="860341" eaLnBrk="1" hangingPunct="1">
              <a:lnSpc>
                <a:spcPct val="80000"/>
              </a:lnSpc>
              <a:defRPr/>
            </a:pPr>
            <a:r>
              <a:rPr lang="fi-FI" altLang="fi-FI" sz="1833" b="1" dirty="0"/>
              <a:t>Muut sijoitukset</a:t>
            </a:r>
          </a:p>
          <a:p>
            <a:pPr marL="699633" lvl="1" indent="-268770" defTabSz="860341" eaLnBrk="1" hangingPunct="1">
              <a:lnSpc>
                <a:spcPct val="80000"/>
              </a:lnSpc>
              <a:buFontTx/>
              <a:buChar char="•"/>
              <a:defRPr/>
            </a:pPr>
            <a:r>
              <a:rPr lang="fi-FI" altLang="fi-FI" sz="1658" dirty="0"/>
              <a:t>Hedge-rahastosijoitukset sisältävät kaikentyyppiset hedge-rahasto-osuudet riippumatta rahaston strategiasta</a:t>
            </a:r>
          </a:p>
          <a:p>
            <a:pPr marL="699633" lvl="1" indent="-268770" defTabSz="860341" eaLnBrk="1" hangingPunct="1">
              <a:lnSpc>
                <a:spcPct val="80000"/>
              </a:lnSpc>
              <a:buFontTx/>
              <a:buChar char="•"/>
              <a:defRPr/>
            </a:pPr>
            <a:r>
              <a:rPr lang="fi-FI" altLang="fi-FI" sz="1658" dirty="0"/>
              <a:t>Muut sijoitukset sisältävät erät, joita ei voida kohdistaa muihin sijoituslajeihin. Tällaisia ovat esim. sellaiset kiinteistösidonnaiset velkarahastot, joiden sisältämä riski on vaikea luokitella joko osake- tai velkatyyppiseen, jolloin ko. sijoitusta ei pystytä luokittelemaan muiden yhteisöjen joukkovelkakirjalainoihin tai pääomasijoituksiin </a:t>
            </a:r>
          </a:p>
        </p:txBody>
      </p:sp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F29F99C9-F56B-428F-9034-04FBDCE0170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CF4042CB-C10D-4AD4-A429-CF179280D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75" y="187325"/>
            <a:ext cx="3887788" cy="1008063"/>
          </a:xfrm>
          <a:noFill/>
        </p:spPr>
        <p:txBody>
          <a:bodyPr/>
          <a:lstStyle/>
          <a:p>
            <a:pPr eaLnBrk="1" hangingPunct="1"/>
            <a:r>
              <a:rPr lang="fi-FI" altLang="fi-FI" sz="2400"/>
              <a:t>Riskijakauma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63F0ADD-26E1-42F2-84B6-9DD496183A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001000" cy="4895850"/>
          </a:xfrm>
        </p:spPr>
        <p:txBody>
          <a:bodyPr/>
          <a:lstStyle/>
          <a:p>
            <a:pPr marL="322801" indent="-322801" defTabSz="860341" eaLnBrk="1" hangingPunct="1">
              <a:lnSpc>
                <a:spcPct val="90000"/>
              </a:lnSpc>
              <a:defRPr/>
            </a:pPr>
            <a:r>
              <a:rPr lang="fi-FI" sz="1500" dirty="0"/>
              <a:t>Riskijakauma on riskiposition (risk exposure) mukainen jakauma taulukon luokittelulla, jossa on mukana johdannaisten vaikutus </a:t>
            </a:r>
          </a:p>
          <a:p>
            <a:pPr marL="322801" indent="-322801" defTabSz="860341" eaLnBrk="1" hangingPunct="1">
              <a:lnSpc>
                <a:spcPct val="90000"/>
              </a:lnSpc>
              <a:defRPr/>
            </a:pPr>
            <a:r>
              <a:rPr lang="fi-FI" sz="1500" dirty="0"/>
              <a:t>Johdannaisten ”riski” ja vastaavan kohde-etuuden riski ovat eri asioita</a:t>
            </a:r>
          </a:p>
          <a:p>
            <a:pPr marL="322801" indent="-322801" defTabSz="860341" eaLnBrk="1" hangingPunct="1">
              <a:lnSpc>
                <a:spcPct val="90000"/>
              </a:lnSpc>
              <a:defRPr/>
            </a:pPr>
            <a:r>
              <a:rPr lang="fi-FI" sz="1500" dirty="0"/>
              <a:t>Riskijakaumassa osake- ja korkojohdannaisista käytetään kohde-etuuden deltakorjattua markkina-arvoa:</a:t>
            </a:r>
          </a:p>
          <a:p>
            <a:pPr marL="699633" lvl="1" indent="-268770" defTabSz="860341" eaLnBrk="1" hangingPunct="1">
              <a:lnSpc>
                <a:spcPct val="90000"/>
              </a:lnSpc>
              <a:buFontTx/>
              <a:buChar char="•"/>
              <a:defRPr/>
            </a:pPr>
            <a:r>
              <a:rPr lang="fi-FI" sz="1500" dirty="0"/>
              <a:t>Deltakorjattu = futuurien ja termiinien kohde-etuus sekä optioiden kohde-etuus kerrottuna option deltalla eli johdannaisten riskivaikutus, käytetään myös lyhennettä riskikorjattu</a:t>
            </a:r>
          </a:p>
          <a:p>
            <a:pPr marL="322801" indent="-322801" defTabSz="860341" eaLnBrk="1" hangingPunct="1">
              <a:lnSpc>
                <a:spcPct val="90000"/>
              </a:lnSpc>
              <a:defRPr/>
            </a:pPr>
            <a:r>
              <a:rPr lang="fi-FI" sz="1500" dirty="0"/>
              <a:t>Käyttämällä riviä ”Johdannaisten vaikutus” riskiposition tasaukseen saadaan perusjakauman ja riskijakauman summat samoiksi</a:t>
            </a:r>
          </a:p>
          <a:p>
            <a:pPr marL="322801" indent="-322801" defTabSz="860341" eaLnBrk="1" hangingPunct="1">
              <a:lnSpc>
                <a:spcPct val="90000"/>
              </a:lnSpc>
              <a:defRPr/>
            </a:pPr>
            <a:r>
              <a:rPr lang="fi-FI" sz="1500" dirty="0"/>
              <a:t>Riskijakaumassa johdannaiset kirjataan duraatiokorjaamattomina</a:t>
            </a:r>
          </a:p>
          <a:p>
            <a:pPr marL="322801" indent="-322801" defTabSz="860341" eaLnBrk="1" hangingPunct="1">
              <a:lnSpc>
                <a:spcPct val="90000"/>
              </a:lnSpc>
              <a:defRPr/>
            </a:pPr>
            <a:r>
              <a:rPr lang="fi-FI" sz="1500" dirty="0"/>
              <a:t>Valuuttajohdannaiset kirjataan markkina-arvoin niin perus- kuin riskijakaumassa ja ne voidaan suojaustarkoituksesta riippuen luokitella kolmella eri tavalla:</a:t>
            </a:r>
          </a:p>
          <a:p>
            <a:pPr marL="699633" lvl="1" indent="-268770" defTabSz="860341" eaLnBrk="1" hangingPunct="1">
              <a:lnSpc>
                <a:spcPct val="90000"/>
              </a:lnSpc>
              <a:buFontTx/>
              <a:buChar char="•"/>
              <a:defRPr/>
            </a:pPr>
            <a:r>
              <a:rPr lang="fi-FI" sz="1500" dirty="0"/>
              <a:t>Alla olevan instrumentin kanssa samalle riville, jos suojauksen kohteena on yksittäinen instrumentti</a:t>
            </a:r>
          </a:p>
          <a:p>
            <a:pPr marL="699633" lvl="1" indent="-268770" defTabSz="860341" eaLnBrk="1" hangingPunct="1">
              <a:lnSpc>
                <a:spcPct val="90000"/>
              </a:lnSpc>
              <a:buFontTx/>
              <a:buChar char="•"/>
              <a:defRPr/>
            </a:pPr>
            <a:r>
              <a:rPr lang="fi-FI" sz="1500" dirty="0"/>
              <a:t>Jaettuna omaisuusluokille valuuttamääräisten sijoitusten suhteessa, jos on suojattu valuuttariskiä</a:t>
            </a:r>
          </a:p>
          <a:p>
            <a:pPr marL="699633" lvl="1" indent="-268770" defTabSz="860341" eaLnBrk="1" hangingPunct="1">
              <a:lnSpc>
                <a:spcPct val="90000"/>
              </a:lnSpc>
              <a:buFontTx/>
              <a:buChar char="•"/>
              <a:defRPr/>
            </a:pPr>
            <a:r>
              <a:rPr lang="fi-FI" sz="1500" dirty="0"/>
              <a:t>Muihin sijoituksiin, jos valuuttajohdannaiset ovat muita kuin valuuttariskiä suojaavia tai jos on suojattu sijoitusomaisuuden valuuttariskiä</a:t>
            </a:r>
          </a:p>
          <a:p>
            <a:pPr marL="0" indent="0" defTabSz="860341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fi-FI" sz="1500" dirty="0"/>
          </a:p>
          <a:p>
            <a:pPr marL="322801" indent="-322801" defTabSz="860341" eaLnBrk="1" hangingPunct="1">
              <a:lnSpc>
                <a:spcPct val="90000"/>
              </a:lnSpc>
              <a:defRPr/>
            </a:pPr>
            <a:endParaRPr lang="fi-FI" sz="1833" dirty="0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BCD23078-2F91-468B-B0C2-92785F18752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1105289-FE3B-468E-AEE9-848CEEAAF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14300"/>
            <a:ext cx="5540375" cy="1143000"/>
          </a:xfrm>
        </p:spPr>
        <p:txBody>
          <a:bodyPr/>
          <a:lstStyle/>
          <a:p>
            <a:pPr eaLnBrk="1" hangingPunct="1"/>
            <a:r>
              <a:rPr lang="fi-FI" altLang="fi-FI" sz="2400"/>
              <a:t>Tuotot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53C62A7-8FAB-4F75-A8C5-5DC95BE559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258888"/>
            <a:ext cx="7772400" cy="4114800"/>
          </a:xfrm>
        </p:spPr>
        <p:txBody>
          <a:bodyPr/>
          <a:lstStyle/>
          <a:p>
            <a:pPr marL="322801" indent="-322801" defTabSz="860341" eaLnBrk="1" hangingPunct="1">
              <a:lnSpc>
                <a:spcPct val="80000"/>
              </a:lnSpc>
              <a:defRPr/>
            </a:pPr>
            <a:r>
              <a:rPr lang="fi-FI" altLang="fi-FI" sz="1833" dirty="0"/>
              <a:t>MWR-tuottoprosentit raportoidaan Fivan ohjeiden mukaisesti laskettuna (ns. mukautettu Dietzin kaava, ks. seuraava sivu) tuotto-riski-taulukon perusjakauman mukaisille sijoituslajeille</a:t>
            </a:r>
          </a:p>
          <a:p>
            <a:pPr marL="699633" lvl="1" indent="-268770" defTabSz="860341" eaLnBrk="1" hangingPunct="1">
              <a:lnSpc>
                <a:spcPct val="80000"/>
              </a:lnSpc>
              <a:buFontTx/>
              <a:buChar char="•"/>
              <a:defRPr/>
            </a:pPr>
            <a:r>
              <a:rPr lang="fi-FI" altLang="fi-FI" sz="1658" dirty="0"/>
              <a:t>MWR = pääomapainotettu tuotto (money-</a:t>
            </a:r>
            <a:r>
              <a:rPr lang="fi-FI" altLang="fi-FI" sz="1658" dirty="0" err="1"/>
              <a:t>weighted</a:t>
            </a:r>
            <a:r>
              <a:rPr lang="fi-FI" altLang="fi-FI" sz="1658" dirty="0"/>
              <a:t> return)</a:t>
            </a:r>
          </a:p>
          <a:p>
            <a:pPr marL="322801" indent="-322801" defTabSz="860341" eaLnBrk="1" hangingPunct="1">
              <a:lnSpc>
                <a:spcPct val="80000"/>
              </a:lnSpc>
              <a:defRPr/>
            </a:pPr>
            <a:r>
              <a:rPr lang="fi-FI" altLang="fi-FI" sz="1833" dirty="0"/>
              <a:t>Hyödykesijoituksista ja muut sijoitukset alaryhmästä ilmoitetaan tuottoprosentit vain, mikäli raportointi on järkevää eli silloin, kun sijoituksia on tehty muuten kuin pelkästään johdannaisten avulla (sitoutunut pääoma  &gt; 0)</a:t>
            </a:r>
          </a:p>
          <a:p>
            <a:pPr marL="322801" indent="-322801" defTabSz="860341" eaLnBrk="1" hangingPunct="1">
              <a:lnSpc>
                <a:spcPct val="80000"/>
              </a:lnSpc>
              <a:defRPr/>
            </a:pPr>
            <a:r>
              <a:rPr lang="fi-FI" altLang="fi-FI" sz="1833" dirty="0"/>
              <a:t>Kokonaistuottoprosentti sisältää myös sijoituslajeille kohdistumattomat tuotot, kulut ja sijoitustoiminnan liikekulut, jolloin tuottoprosentti on sama kuin Fivan määräysten mukaan laskettuna tunnuslukujen sijoitustoiminnan nettotuotto sitoutuneelle pääomalle -erittelyssä.</a:t>
            </a:r>
          </a:p>
        </p:txBody>
      </p:sp>
      <p:sp>
        <p:nvSpPr>
          <p:cNvPr id="18436" name="Date Placeholder 3">
            <a:extLst>
              <a:ext uri="{FF2B5EF4-FFF2-40B4-BE49-F238E27FC236}">
                <a16:creationId xmlns:a16="http://schemas.microsoft.com/office/drawing/2014/main" id="{B29CD6D2-98F7-427F-BF9A-DD25572A81F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6C68BED-B9F0-4A99-945C-D9A6719F8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15888"/>
            <a:ext cx="5757863" cy="1143000"/>
          </a:xfrm>
        </p:spPr>
        <p:txBody>
          <a:bodyPr/>
          <a:lstStyle/>
          <a:p>
            <a:pPr eaLnBrk="1" hangingPunct="1"/>
            <a:r>
              <a:rPr lang="fi-FI" altLang="fi-FI" sz="2400"/>
              <a:t>Laskentakaavat 1/3</a:t>
            </a:r>
            <a:endParaRPr lang="en-US" altLang="fi-FI" sz="24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F44ADFF-4293-4123-9D26-422FADFDA7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084263"/>
            <a:ext cx="8207375" cy="4689475"/>
          </a:xfrm>
        </p:spPr>
        <p:txBody>
          <a:bodyPr/>
          <a:lstStyle/>
          <a:p>
            <a:pPr marL="322801" indent="-322801" defTabSz="860341" eaLnBrk="1" hangingPunct="1">
              <a:defRPr/>
            </a:pPr>
            <a:r>
              <a:rPr lang="fi-FI" altLang="fi-FI" sz="1833" b="1" dirty="0"/>
              <a:t>MWR-tuotto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lasketaan kalenterivuoden alusta tarkastelupäivään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lasketaan Fivan ohjeiden mukaisesti ns. mukautetulla Dietzin kaavalla</a:t>
            </a:r>
            <a:br>
              <a:rPr lang="fi-FI" altLang="fi-FI" sz="1658" dirty="0"/>
            </a:br>
            <a:br>
              <a:rPr lang="fi-FI" altLang="fi-FI" sz="1658" dirty="0"/>
            </a:br>
            <a:r>
              <a:rPr lang="fi-FI" altLang="fi-FI" sz="1658" dirty="0"/>
              <a:t>r(T) = [MV(T) – MV(0) – </a:t>
            </a:r>
            <a:r>
              <a:rPr lang="fi-FI" altLang="fi-FI" sz="1658" dirty="0">
                <a:cs typeface="Times New Roman" panose="02020603050405020304" pitchFamily="18" charset="0"/>
              </a:rPr>
              <a:t>∑ </a:t>
            </a:r>
            <a:r>
              <a:rPr lang="fi-FI" altLang="fi-FI" sz="1658" dirty="0"/>
              <a:t>C(t)] / [MV(0) + </a:t>
            </a:r>
            <a:r>
              <a:rPr lang="fi-FI" altLang="fi-FI" sz="1658" dirty="0">
                <a:cs typeface="Times New Roman" panose="02020603050405020304" pitchFamily="18" charset="0"/>
              </a:rPr>
              <a:t>∑ {</a:t>
            </a:r>
            <a:r>
              <a:rPr lang="fi-FI" altLang="fi-FI" sz="1658" dirty="0"/>
              <a:t>w(t) * C(t)}]</a:t>
            </a:r>
            <a:br>
              <a:rPr lang="fi-FI" altLang="fi-FI" sz="1658" dirty="0"/>
            </a:br>
            <a:br>
              <a:rPr lang="fi-FI" altLang="fi-FI" sz="1658" dirty="0"/>
            </a:br>
            <a:r>
              <a:rPr lang="fi-FI" altLang="fi-FI" sz="1658" dirty="0"/>
              <a:t>missä MV on markkina-arvo, C(t) on nettokassavirta ja</a:t>
            </a:r>
            <a:br>
              <a:rPr lang="fi-FI" altLang="fi-FI" sz="1658" dirty="0"/>
            </a:br>
            <a:br>
              <a:rPr lang="fi-FI" altLang="fi-FI" sz="1658" dirty="0"/>
            </a:br>
            <a:r>
              <a:rPr lang="fi-FI" altLang="fi-FI" sz="1658" dirty="0"/>
              <a:t>w(t) = [T – t] / T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lasketaan perusjakauman mukaisille allokaatioille</a:t>
            </a:r>
          </a:p>
          <a:p>
            <a:pPr marL="699633" lvl="1" indent="-268770" defTabSz="860341" eaLnBrk="1" hangingPunct="1">
              <a:buFontTx/>
              <a:buNone/>
              <a:defRPr/>
            </a:pPr>
            <a:endParaRPr lang="fi-FI" altLang="fi-FI" sz="1658" dirty="0"/>
          </a:p>
          <a:p>
            <a:pPr marL="322801" indent="-322801" defTabSz="860341" eaLnBrk="1" hangingPunct="1">
              <a:defRPr/>
            </a:pPr>
            <a:r>
              <a:rPr lang="fi-FI" altLang="fi-FI" sz="1833" b="1" dirty="0"/>
              <a:t>Modifioitu duraatio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lasketaan sijoituskohtaista maturiteettituottoa käyttäen</a:t>
            </a:r>
          </a:p>
          <a:p>
            <a:pPr marL="699633" lvl="1" indent="-268770" defTabSz="860341" eaLnBrk="1" hangingPunct="1">
              <a:buFontTx/>
              <a:buChar char="•"/>
              <a:defRPr/>
            </a:pPr>
            <a:r>
              <a:rPr lang="fi-FI" altLang="fi-FI" sz="1658" dirty="0"/>
              <a:t>lasketaan perusjakauman mukaiselle joukkovelkakirjalaina-allokaatiolle</a:t>
            </a:r>
            <a:endParaRPr lang="en-US" altLang="fi-FI" sz="1658" dirty="0"/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78663135-0CDA-4505-BA99-A435FC1B0B8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3BAE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7BF0D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i-FI" altLang="fi-FI">
                <a:latin typeface="Tahoma" panose="020B0604030504040204" pitchFamily="34" charset="0"/>
              </a:rPr>
              <a:t>26.4.2017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la">
      <a:dk1>
        <a:sysClr val="windowText" lastClr="000000"/>
      </a:dk1>
      <a:lt1>
        <a:sysClr val="window" lastClr="FFFFFF"/>
      </a:lt1>
      <a:dk2>
        <a:srgbClr val="E75113"/>
      </a:dk2>
      <a:lt2>
        <a:srgbClr val="EEECE1"/>
      </a:lt2>
      <a:accent1>
        <a:srgbClr val="F08A00"/>
      </a:accent1>
      <a:accent2>
        <a:srgbClr val="E75113"/>
      </a:accent2>
      <a:accent3>
        <a:srgbClr val="F7D100"/>
      </a:accent3>
      <a:accent4>
        <a:srgbClr val="2B7BBB"/>
      </a:accent4>
      <a:accent5>
        <a:srgbClr val="23BAE2"/>
      </a:accent5>
      <a:accent6>
        <a:srgbClr val="97BF0D"/>
      </a:accent6>
      <a:hlink>
        <a:srgbClr val="E75113"/>
      </a:hlink>
      <a:folHlink>
        <a:srgbClr val="F08A00"/>
      </a:folHlink>
    </a:clrScheme>
    <a:fontScheme name="Vanavesi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L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" id="{49522D24-7B6C-7C42-8258-A6E9816E55AE}" vid="{04ADF0E5-41D8-844A-8FB2-9871BB87627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3623</TotalTime>
  <Words>1875</Words>
  <Application>Microsoft Office PowerPoint</Application>
  <PresentationFormat>Näytössä katseltava diaesitys (4:3)</PresentationFormat>
  <Paragraphs>285</Paragraphs>
  <Slides>15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4" baseType="lpstr">
      <vt:lpstr>Tahoma</vt:lpstr>
      <vt:lpstr>Arial</vt:lpstr>
      <vt:lpstr>Trebuchet MS</vt:lpstr>
      <vt:lpstr>Times New Roman</vt:lpstr>
      <vt:lpstr>Trech</vt:lpstr>
      <vt:lpstr>Wingdings</vt:lpstr>
      <vt:lpstr>Default Theme</vt:lpstr>
      <vt:lpstr>TELA</vt:lpstr>
      <vt:lpstr>Microsoft Kaava 3.0</vt:lpstr>
      <vt:lpstr>Telan sijoitusten raportointiryhmän ohje työeläkeyhteisöille tuotto-riskitaulukon laadintaan  26.4.2017</vt:lpstr>
      <vt:lpstr>Tuotto-riskitaulukko </vt:lpstr>
      <vt:lpstr>Tuotto-riskitaulukon alaviitteet</vt:lpstr>
      <vt:lpstr>Luokittelusta 1/3</vt:lpstr>
      <vt:lpstr>Luokittelusta 2/3 </vt:lpstr>
      <vt:lpstr>Luokittelusta 3/3 </vt:lpstr>
      <vt:lpstr>Riskijakauma</vt:lpstr>
      <vt:lpstr>Tuotot</vt:lpstr>
      <vt:lpstr>Laskentakaavat 1/3</vt:lpstr>
      <vt:lpstr>Laskentakaavat 2/3</vt:lpstr>
      <vt:lpstr>Laskentakaavat 3/3</vt:lpstr>
      <vt:lpstr>Avoin valuuttapositio prosenttia sijoitusomaisuuden markkina-arvosta Telan tuottoriskitaulukossa </vt:lpstr>
      <vt:lpstr>Lukuarvoista</vt:lpstr>
      <vt:lpstr>Yleistä</vt:lpstr>
      <vt:lpstr>Sanastoa</vt:lpstr>
    </vt:vector>
  </TitlesOfParts>
  <Company>Life &amp; Pension Investments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 työeläkevakuuttajille tuotto-riskitaulukon laadintaan</dc:title>
  <dc:creator>Harri K. Kuosmanen</dc:creator>
  <cp:lastModifiedBy>Vanha-aho Marjut</cp:lastModifiedBy>
  <cp:revision>153</cp:revision>
  <cp:lastPrinted>2005-05-22T21:04:15Z</cp:lastPrinted>
  <dcterms:created xsi:type="dcterms:W3CDTF">2005-05-22T19:12:25Z</dcterms:created>
  <dcterms:modified xsi:type="dcterms:W3CDTF">2021-10-04T11:33:29Z</dcterms:modified>
</cp:coreProperties>
</file>