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85" r:id="rId7"/>
    <p:sldId id="274" r:id="rId8"/>
    <p:sldId id="286" r:id="rId9"/>
    <p:sldId id="287" r:id="rId10"/>
    <p:sldId id="288" r:id="rId11"/>
    <p:sldId id="275" r:id="rId12"/>
    <p:sldId id="289" r:id="rId13"/>
    <p:sldId id="290" r:id="rId14"/>
    <p:sldId id="283" r:id="rId15"/>
    <p:sldId id="282" r:id="rId16"/>
    <p:sldId id="279" r:id="rId17"/>
    <p:sldId id="281"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505"/>
  </p:normalViewPr>
  <p:slideViewPr>
    <p:cSldViewPr>
      <p:cViewPr varScale="1">
        <p:scale>
          <a:sx n="114" d="100"/>
          <a:sy n="114" d="100"/>
        </p:scale>
        <p:origin x="414" y="102"/>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29.8.2022</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fi-FI" dirty="0"/>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29.8.2022</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049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29.8.2022</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29.8.2022</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29.8.2022</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29.8.2022</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29.8.2022</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Lähde: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2287203"/>
            <a:ext cx="8748464" cy="1170882"/>
          </a:xfrm>
        </p:spPr>
        <p:txBody>
          <a:bodyPr>
            <a:normAutofit/>
          </a:bodyPr>
          <a:lstStyle/>
          <a:p>
            <a:r>
              <a:rPr lang="fi-FI" dirty="0"/>
              <a:t>Eläkevarojen nettomääräisen sijoitustoiminnan kehitys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29.8.2022</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E08DD1AD-E17D-A342-9A4C-6529F4B5D6D3}"/>
              </a:ext>
            </a:extLst>
          </p:cNvPr>
          <p:cNvPicPr>
            <a:picLocks noChangeAspect="1"/>
          </p:cNvPicPr>
          <p:nvPr/>
        </p:nvPicPr>
        <p:blipFill>
          <a:blip r:embed="rId2"/>
          <a:stretch>
            <a:fillRect/>
          </a:stretch>
        </p:blipFill>
        <p:spPr>
          <a:xfrm>
            <a:off x="1415480" y="116631"/>
            <a:ext cx="9076568" cy="5977870"/>
          </a:xfrm>
          <a:prstGeom prst="rect">
            <a:avLst/>
          </a:prstGeom>
        </p:spPr>
      </p:pic>
    </p:spTree>
    <p:extLst>
      <p:ext uri="{BB962C8B-B14F-4D97-AF65-F5344CB8AC3E}">
        <p14:creationId xmlns:p14="http://schemas.microsoft.com/office/powerpoint/2010/main" val="322901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7A9969-B88F-4189-83E7-BA2E7811506B}"/>
              </a:ext>
            </a:extLst>
          </p:cNvPr>
          <p:cNvSpPr>
            <a:spLocks noGrp="1"/>
          </p:cNvSpPr>
          <p:nvPr>
            <p:ph type="dt" sz="half" idx="10"/>
          </p:nvPr>
        </p:nvSpPr>
        <p:spPr/>
        <p:txBody>
          <a:bodyPr/>
          <a:lstStyle/>
          <a:p>
            <a:r>
              <a:rPr lang="fi-FI"/>
              <a:t>29.8.2022</a:t>
            </a:r>
            <a:endParaRPr lang="fi-FI" dirty="0"/>
          </a:p>
        </p:txBody>
      </p:sp>
      <p:sp>
        <p:nvSpPr>
          <p:cNvPr id="3" name="Alatunnisteen paikkamerkki 2">
            <a:extLst>
              <a:ext uri="{FF2B5EF4-FFF2-40B4-BE49-F238E27FC236}">
                <a16:creationId xmlns:a16="http://schemas.microsoft.com/office/drawing/2014/main" id="{60DE3CE1-A43A-41D1-A337-094F5C3D0868}"/>
              </a:ext>
            </a:extLst>
          </p:cNvPr>
          <p:cNvSpPr>
            <a:spLocks noGrp="1"/>
          </p:cNvSpPr>
          <p:nvPr>
            <p:ph type="ftr" sz="quarter" idx="11"/>
          </p:nvPr>
        </p:nvSpPr>
        <p:spPr/>
        <p:txBody>
          <a:bodyPr/>
          <a:lstStyle/>
          <a:p>
            <a:r>
              <a:rPr lang="fi-FI"/>
              <a:t>Lähde: Tela</a:t>
            </a:r>
            <a:endParaRPr lang="fi-FI" dirty="0"/>
          </a:p>
        </p:txBody>
      </p:sp>
      <p:pic>
        <p:nvPicPr>
          <p:cNvPr id="8" name="Kuva 7">
            <a:extLst>
              <a:ext uri="{FF2B5EF4-FFF2-40B4-BE49-F238E27FC236}">
                <a16:creationId xmlns:a16="http://schemas.microsoft.com/office/drawing/2014/main" id="{49CD2813-5308-AAC6-58AC-1937C065B452}"/>
              </a:ext>
            </a:extLst>
          </p:cNvPr>
          <p:cNvPicPr>
            <a:picLocks noChangeAspect="1"/>
          </p:cNvPicPr>
          <p:nvPr/>
        </p:nvPicPr>
        <p:blipFill>
          <a:blip r:embed="rId2"/>
          <a:stretch>
            <a:fillRect/>
          </a:stretch>
        </p:blipFill>
        <p:spPr>
          <a:xfrm>
            <a:off x="1634971" y="113220"/>
            <a:ext cx="8568952" cy="5865940"/>
          </a:xfrm>
          <a:prstGeom prst="rect">
            <a:avLst/>
          </a:prstGeom>
        </p:spPr>
      </p:pic>
    </p:spTree>
    <p:extLst>
      <p:ext uri="{BB962C8B-B14F-4D97-AF65-F5344CB8AC3E}">
        <p14:creationId xmlns:p14="http://schemas.microsoft.com/office/powerpoint/2010/main" val="39451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23A3CD-4B4D-408E-B7E0-B0A7A9833C18}"/>
              </a:ext>
            </a:extLst>
          </p:cNvPr>
          <p:cNvSpPr>
            <a:spLocks noGrp="1"/>
          </p:cNvSpPr>
          <p:nvPr>
            <p:ph type="dt" sz="half" idx="10"/>
          </p:nvPr>
        </p:nvSpPr>
        <p:spPr/>
        <p:txBody>
          <a:bodyPr/>
          <a:lstStyle/>
          <a:p>
            <a:r>
              <a:rPr lang="fi-FI"/>
              <a:t>29.8.2022</a:t>
            </a:r>
            <a:endParaRPr lang="fi-FI" dirty="0"/>
          </a:p>
        </p:txBody>
      </p:sp>
      <p:sp>
        <p:nvSpPr>
          <p:cNvPr id="3" name="Alatunnisteen paikkamerkki 2">
            <a:extLst>
              <a:ext uri="{FF2B5EF4-FFF2-40B4-BE49-F238E27FC236}">
                <a16:creationId xmlns:a16="http://schemas.microsoft.com/office/drawing/2014/main" id="{96B14D79-6982-45AE-B3BC-902AF2DC11CB}"/>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0BA8D9ED-87E9-E131-A52D-45F768B63C5E}"/>
              </a:ext>
            </a:extLst>
          </p:cNvPr>
          <p:cNvPicPr>
            <a:picLocks noChangeAspect="1"/>
          </p:cNvPicPr>
          <p:nvPr/>
        </p:nvPicPr>
        <p:blipFill>
          <a:blip r:embed="rId2"/>
          <a:stretch>
            <a:fillRect/>
          </a:stretch>
        </p:blipFill>
        <p:spPr>
          <a:xfrm>
            <a:off x="1619019" y="107458"/>
            <a:ext cx="8578065" cy="5985838"/>
          </a:xfrm>
          <a:prstGeom prst="rect">
            <a:avLst/>
          </a:prstGeom>
        </p:spPr>
      </p:pic>
    </p:spTree>
    <p:extLst>
      <p:ext uri="{BB962C8B-B14F-4D97-AF65-F5344CB8AC3E}">
        <p14:creationId xmlns:p14="http://schemas.microsoft.com/office/powerpoint/2010/main" val="338299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D9D0D96-6545-4748-8784-8457CA736AC0}"/>
              </a:ext>
            </a:extLst>
          </p:cNvPr>
          <p:cNvSpPr>
            <a:spLocks noGrp="1"/>
          </p:cNvSpPr>
          <p:nvPr>
            <p:ph type="dt" sz="half" idx="10"/>
          </p:nvPr>
        </p:nvSpPr>
        <p:spPr/>
        <p:txBody>
          <a:bodyPr/>
          <a:lstStyle/>
          <a:p>
            <a:r>
              <a:rPr lang="fi-FI"/>
              <a:t>29.8.2022</a:t>
            </a:r>
            <a:endParaRPr lang="fi-FI" dirty="0"/>
          </a:p>
        </p:txBody>
      </p:sp>
      <p:sp>
        <p:nvSpPr>
          <p:cNvPr id="3" name="Alatunnisteen paikkamerkki 2">
            <a:extLst>
              <a:ext uri="{FF2B5EF4-FFF2-40B4-BE49-F238E27FC236}">
                <a16:creationId xmlns:a16="http://schemas.microsoft.com/office/drawing/2014/main" id="{3093E968-152C-405E-91FD-693203CBF739}"/>
              </a:ext>
            </a:extLst>
          </p:cNvPr>
          <p:cNvSpPr>
            <a:spLocks noGrp="1"/>
          </p:cNvSpPr>
          <p:nvPr>
            <p:ph type="ftr" sz="quarter" idx="11"/>
          </p:nvPr>
        </p:nvSpPr>
        <p:spPr/>
        <p:txBody>
          <a:bodyPr/>
          <a:lstStyle/>
          <a:p>
            <a:r>
              <a:rPr lang="fi-FI"/>
              <a:t>Lähde: Tela</a:t>
            </a:r>
            <a:endParaRPr lang="fi-FI" dirty="0"/>
          </a:p>
        </p:txBody>
      </p:sp>
      <p:sp>
        <p:nvSpPr>
          <p:cNvPr id="8" name="Otsikko 1">
            <a:extLst>
              <a:ext uri="{FF2B5EF4-FFF2-40B4-BE49-F238E27FC236}">
                <a16:creationId xmlns:a16="http://schemas.microsoft.com/office/drawing/2014/main" id="{7CB09B1E-8445-47E6-AFEE-175A400135A2}"/>
              </a:ext>
            </a:extLst>
          </p:cNvPr>
          <p:cNvSpPr txBox="1">
            <a:spLocks/>
          </p:cNvSpPr>
          <p:nvPr/>
        </p:nvSpPr>
        <p:spPr>
          <a:xfrm>
            <a:off x="1919536" y="285509"/>
            <a:ext cx="7992888" cy="903681"/>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000" b="0" dirty="0"/>
              <a:t>Yksityisalojen työeläkesijoituksille kertynyt reaalituotto 1997–2021, % sitoutuneesta pääomasta </a:t>
            </a:r>
          </a:p>
        </p:txBody>
      </p:sp>
      <p:pic>
        <p:nvPicPr>
          <p:cNvPr id="4" name="Kuva 3">
            <a:extLst>
              <a:ext uri="{FF2B5EF4-FFF2-40B4-BE49-F238E27FC236}">
                <a16:creationId xmlns:a16="http://schemas.microsoft.com/office/drawing/2014/main" id="{86EC2EE2-D0CA-47EE-B7D4-29B18EB0A3D1}"/>
              </a:ext>
            </a:extLst>
          </p:cNvPr>
          <p:cNvPicPr>
            <a:picLocks noChangeAspect="1"/>
          </p:cNvPicPr>
          <p:nvPr/>
        </p:nvPicPr>
        <p:blipFill>
          <a:blip r:embed="rId2"/>
          <a:stretch>
            <a:fillRect/>
          </a:stretch>
        </p:blipFill>
        <p:spPr>
          <a:xfrm>
            <a:off x="2063552" y="1191518"/>
            <a:ext cx="7704856" cy="4928892"/>
          </a:xfrm>
          <a:prstGeom prst="rect">
            <a:avLst/>
          </a:prstGeom>
        </p:spPr>
      </p:pic>
    </p:spTree>
    <p:extLst>
      <p:ext uri="{BB962C8B-B14F-4D97-AF65-F5344CB8AC3E}">
        <p14:creationId xmlns:p14="http://schemas.microsoft.com/office/powerpoint/2010/main" val="224570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2C314D-03FF-47B8-B670-C3315F2AB5AC}"/>
              </a:ext>
            </a:extLst>
          </p:cNvPr>
          <p:cNvSpPr>
            <a:spLocks noGrp="1"/>
          </p:cNvSpPr>
          <p:nvPr>
            <p:ph type="dt" sz="half" idx="10"/>
          </p:nvPr>
        </p:nvSpPr>
        <p:spPr/>
        <p:txBody>
          <a:bodyPr/>
          <a:lstStyle/>
          <a:p>
            <a:r>
              <a:rPr lang="fi-FI"/>
              <a:t>29.8.2022</a:t>
            </a:r>
            <a:endParaRPr lang="fi-FI" dirty="0"/>
          </a:p>
        </p:txBody>
      </p:sp>
      <p:sp>
        <p:nvSpPr>
          <p:cNvPr id="3" name="Alatunnisteen paikkamerkki 2">
            <a:extLst>
              <a:ext uri="{FF2B5EF4-FFF2-40B4-BE49-F238E27FC236}">
                <a16:creationId xmlns:a16="http://schemas.microsoft.com/office/drawing/2014/main" id="{B22CD2F7-B426-4850-A88C-25AE46835A50}"/>
              </a:ext>
            </a:extLst>
          </p:cNvPr>
          <p:cNvSpPr>
            <a:spLocks noGrp="1"/>
          </p:cNvSpPr>
          <p:nvPr>
            <p:ph type="ftr" sz="quarter" idx="11"/>
          </p:nvPr>
        </p:nvSpPr>
        <p:spPr/>
        <p:txBody>
          <a:bodyPr/>
          <a:lstStyle/>
          <a:p>
            <a:r>
              <a:rPr lang="fi-FI"/>
              <a:t>Lähde: Tela</a:t>
            </a:r>
            <a:endParaRPr lang="fi-FI" dirty="0"/>
          </a:p>
        </p:txBody>
      </p:sp>
      <p:sp>
        <p:nvSpPr>
          <p:cNvPr id="4" name="Otsikko 1">
            <a:extLst>
              <a:ext uri="{FF2B5EF4-FFF2-40B4-BE49-F238E27FC236}">
                <a16:creationId xmlns:a16="http://schemas.microsoft.com/office/drawing/2014/main" id="{67CD8B07-4721-4FAA-B83F-D18EE8E1E557}"/>
              </a:ext>
            </a:extLst>
          </p:cNvPr>
          <p:cNvSpPr txBox="1">
            <a:spLocks/>
          </p:cNvSpPr>
          <p:nvPr/>
        </p:nvSpPr>
        <p:spPr>
          <a:xfrm>
            <a:off x="1703512" y="260648"/>
            <a:ext cx="8229600" cy="979200"/>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400"/>
              <a:t>Tilastointiuudistuksen vaikutukset sijoitustilastoihin</a:t>
            </a:r>
            <a:endParaRPr lang="en-US" sz="2400" dirty="0"/>
          </a:p>
        </p:txBody>
      </p:sp>
      <p:sp>
        <p:nvSpPr>
          <p:cNvPr id="5" name="Sisällön paikkamerkki 2">
            <a:extLst>
              <a:ext uri="{FF2B5EF4-FFF2-40B4-BE49-F238E27FC236}">
                <a16:creationId xmlns:a16="http://schemas.microsoft.com/office/drawing/2014/main" id="{D3D3C423-5EFA-49F0-9154-0678DA846E54}"/>
              </a:ext>
            </a:extLst>
          </p:cNvPr>
          <p:cNvSpPr txBox="1">
            <a:spLocks/>
          </p:cNvSpPr>
          <p:nvPr/>
        </p:nvSpPr>
        <p:spPr>
          <a:xfrm>
            <a:off x="1368232" y="1322252"/>
            <a:ext cx="9030789" cy="4277072"/>
          </a:xfrm>
          <a:prstGeom prst="rect">
            <a:avLst/>
          </a:prstGeom>
        </p:spPr>
        <p:txBody>
          <a:bodyPr>
            <a:noAutofit/>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1400"/>
              <a:t>Raportointi tarkentui 2016 vuoden alusta muun muassa johdannaisiin liittyvien annettujen ja saatujen käteisvakuuksien ja sijoituksiin liittyvien kauppahintasaamisten ja –velkojen osalta. </a:t>
            </a:r>
          </a:p>
          <a:p>
            <a:r>
              <a:rPr lang="fi-FI" sz="1400"/>
              <a:t>Uudessa tilastokeskuksen TEL-varatiedonkeruussa kerätään tietoja yritysryhmän ulkopuolisesta ja sisäisestä antolainauksesta, josta sisäinen antolainaus pitää sisällään yhteenlaskettuna kaiken antolainauksen eläkevakuuttajan omille yhtiöille mukaan lukien omille kiinteistöyhtiöille. Tilastoraportilta ei siis suoraan erotella, kuinka suuri osuus sisäisestä antolainauksesta on omille kiinteistöyhtiöille. Uuden raportoinnin myötä, kaikki antolainaus niin sisäinen kuin ulkoinenkin on sisällytetty sijoituslainoihin, mistä johtuen kiinteistösijoituksien määrä on laskenut, mutta toisaalta sijoituslainojen määrä kasvanut samalla summalla. Tällä luokitusmuutoksella ei siten ole vaikutusta koko sijoitusvarallisuuteen, koska erä vain siirtyi sijoitusluokasta toiseen.</a:t>
            </a:r>
            <a:endParaRPr lang="en-US" sz="1400"/>
          </a:p>
          <a:p>
            <a:r>
              <a:rPr lang="fi-FI" sz="1400"/>
              <a:t>Lisäksi aiemmin osakerahastosijoituksiin luokiteltuja rahasto-osuuksia on luokiteltu yhdistelmärahastoihin vuonna 2016 käyttöön otetussa raportoinnissa. Tällä ei kuitenkaan ole vaikutusta kokonaisvarallisuuteen.</a:t>
            </a:r>
            <a:endParaRPr lang="en-US" sz="1400"/>
          </a:p>
          <a:p>
            <a:r>
              <a:rPr lang="fi-FI" sz="1400"/>
              <a:t>Myös johdannaisten sopimuskannan nettoarvon raportoinnin käsittelyä on tarkennettu.</a:t>
            </a:r>
          </a:p>
          <a:p>
            <a:r>
              <a:rPr lang="fi-FI" sz="1400"/>
              <a:t>Tilastokeskuksen TEL-varatiedonkeruun ohjeet </a:t>
            </a:r>
            <a:r>
              <a:rPr lang="fi-FI" sz="1400" u="sng">
                <a:hlinkClick r:id="rId2"/>
              </a:rPr>
              <a:t>http://www.stat.fi/keruu/telq/ohjeet.html </a:t>
            </a:r>
            <a:endParaRPr lang="fi-FI" sz="1400" u="sng"/>
          </a:p>
          <a:p>
            <a:pPr marL="0" indent="0">
              <a:buFont typeface="Arial" pitchFamily="34" charset="0"/>
              <a:buNone/>
            </a:pPr>
            <a:endParaRPr lang="en-US" sz="1400"/>
          </a:p>
          <a:p>
            <a:endParaRPr lang="en-US" sz="1400"/>
          </a:p>
          <a:p>
            <a:endParaRPr lang="en-US" sz="1400" dirty="0"/>
          </a:p>
        </p:txBody>
      </p:sp>
    </p:spTree>
    <p:extLst>
      <p:ext uri="{BB962C8B-B14F-4D97-AF65-F5344CB8AC3E}">
        <p14:creationId xmlns:p14="http://schemas.microsoft.com/office/powerpoint/2010/main" val="276485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29.8.2022</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a:t>Lähde: Tela</a:t>
            </a:r>
            <a:endParaRPr lang="fi-FI" dirty="0"/>
          </a:p>
        </p:txBody>
      </p:sp>
      <p:sp>
        <p:nvSpPr>
          <p:cNvPr id="5" name="Sisällön paikkamerkki 2">
            <a:extLst>
              <a:ext uri="{FF2B5EF4-FFF2-40B4-BE49-F238E27FC236}">
                <a16:creationId xmlns:a16="http://schemas.microsoft.com/office/drawing/2014/main" id="{19D93489-1A5E-67A6-671C-6C0EA2600D8A}"/>
              </a:ext>
            </a:extLst>
          </p:cNvPr>
          <p:cNvSpPr txBox="1">
            <a:spLocks/>
          </p:cNvSpPr>
          <p:nvPr/>
        </p:nvSpPr>
        <p:spPr>
          <a:xfrm>
            <a:off x="1595175" y="836712"/>
            <a:ext cx="8005373" cy="4100947"/>
          </a:xfrm>
          <a:prstGeom prst="rect">
            <a:avLst/>
          </a:prstGeom>
        </p:spPr>
        <p:txBody>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dirty="0"/>
              <a:t>Työeläkevakuuttajien sijoitusvarat olivat 30.6.2022 yhteensä noin 239</a:t>
            </a:r>
            <a:r>
              <a:rPr lang="fi-FI" dirty="0">
                <a:solidFill>
                  <a:srgbClr val="FF0000"/>
                </a:solidFill>
              </a:rPr>
              <a:t> </a:t>
            </a:r>
            <a:r>
              <a:rPr lang="fi-FI" dirty="0"/>
              <a:t>miljardia euroa. Tässä esitetty sijoitusvarojen määrä eroaa osavuosikatsausten luvusta noin miljardin. Syynä ovat erot tilastointiprosessissa.</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29.8.2022</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57473AB6-1D11-4216-7EF5-14E57A106EEF}"/>
              </a:ext>
            </a:extLst>
          </p:cNvPr>
          <p:cNvPicPr>
            <a:picLocks noChangeAspect="1"/>
          </p:cNvPicPr>
          <p:nvPr/>
        </p:nvPicPr>
        <p:blipFill>
          <a:blip r:embed="rId2"/>
          <a:stretch>
            <a:fillRect/>
          </a:stretch>
        </p:blipFill>
        <p:spPr>
          <a:xfrm>
            <a:off x="1739516" y="188640"/>
            <a:ext cx="8712968" cy="5790165"/>
          </a:xfrm>
          <a:prstGeom prst="rect">
            <a:avLst/>
          </a:prstGeom>
        </p:spPr>
      </p:pic>
    </p:spTree>
    <p:extLst>
      <p:ext uri="{BB962C8B-B14F-4D97-AF65-F5344CB8AC3E}">
        <p14:creationId xmlns:p14="http://schemas.microsoft.com/office/powerpoint/2010/main" val="423751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29.8.2022</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F6C08DF1-6F89-1A47-3BB7-C0E1659708EA}"/>
              </a:ext>
            </a:extLst>
          </p:cNvPr>
          <p:cNvPicPr>
            <a:picLocks noChangeAspect="1"/>
          </p:cNvPicPr>
          <p:nvPr/>
        </p:nvPicPr>
        <p:blipFill>
          <a:blip r:embed="rId2"/>
          <a:stretch>
            <a:fillRect/>
          </a:stretch>
        </p:blipFill>
        <p:spPr>
          <a:xfrm>
            <a:off x="1617536" y="116631"/>
            <a:ext cx="8861111" cy="5806122"/>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29.8.2022</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901A9CDC-38E4-80EF-BA42-0DB1FE158881}"/>
              </a:ext>
            </a:extLst>
          </p:cNvPr>
          <p:cNvPicPr>
            <a:picLocks noChangeAspect="1"/>
          </p:cNvPicPr>
          <p:nvPr/>
        </p:nvPicPr>
        <p:blipFill>
          <a:blip r:embed="rId2"/>
          <a:stretch>
            <a:fillRect/>
          </a:stretch>
        </p:blipFill>
        <p:spPr>
          <a:xfrm>
            <a:off x="1199456" y="115816"/>
            <a:ext cx="9721080" cy="5877653"/>
          </a:xfrm>
          <a:prstGeom prst="rect">
            <a:avLst/>
          </a:prstGeom>
        </p:spPr>
      </p:pic>
    </p:spTree>
    <p:extLst>
      <p:ext uri="{BB962C8B-B14F-4D97-AF65-F5344CB8AC3E}">
        <p14:creationId xmlns:p14="http://schemas.microsoft.com/office/powerpoint/2010/main" val="363818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29.8.2022</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84DF26F4-E056-AD21-ABE0-4AE5DA22E7E8}"/>
              </a:ext>
            </a:extLst>
          </p:cNvPr>
          <p:cNvPicPr>
            <a:picLocks noChangeAspect="1"/>
          </p:cNvPicPr>
          <p:nvPr/>
        </p:nvPicPr>
        <p:blipFill>
          <a:blip r:embed="rId2"/>
          <a:stretch>
            <a:fillRect/>
          </a:stretch>
        </p:blipFill>
        <p:spPr>
          <a:xfrm>
            <a:off x="1127449" y="113042"/>
            <a:ext cx="9577064" cy="5870386"/>
          </a:xfrm>
          <a:prstGeom prst="rect">
            <a:avLst/>
          </a:prstGeom>
        </p:spPr>
      </p:pic>
    </p:spTree>
    <p:extLst>
      <p:ext uri="{BB962C8B-B14F-4D97-AF65-F5344CB8AC3E}">
        <p14:creationId xmlns:p14="http://schemas.microsoft.com/office/powerpoint/2010/main" val="27259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29.8.2022</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0943A5C2-1E78-8A00-2C63-B813272C813C}"/>
              </a:ext>
            </a:extLst>
          </p:cNvPr>
          <p:cNvPicPr>
            <a:picLocks noChangeAspect="1"/>
          </p:cNvPicPr>
          <p:nvPr/>
        </p:nvPicPr>
        <p:blipFill>
          <a:blip r:embed="rId2"/>
          <a:stretch>
            <a:fillRect/>
          </a:stretch>
        </p:blipFill>
        <p:spPr>
          <a:xfrm>
            <a:off x="1767866" y="1"/>
            <a:ext cx="9040273" cy="6021288"/>
          </a:xfrm>
          <a:prstGeom prst="rect">
            <a:avLst/>
          </a:prstGeom>
        </p:spPr>
      </p:pic>
    </p:spTree>
    <p:extLst>
      <p:ext uri="{BB962C8B-B14F-4D97-AF65-F5344CB8AC3E}">
        <p14:creationId xmlns:p14="http://schemas.microsoft.com/office/powerpoint/2010/main" val="362771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29.8.2022</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E56B8CB5-D95F-F648-8535-621D9AC2E7D5}"/>
              </a:ext>
            </a:extLst>
          </p:cNvPr>
          <p:cNvPicPr>
            <a:picLocks noChangeAspect="1"/>
          </p:cNvPicPr>
          <p:nvPr/>
        </p:nvPicPr>
        <p:blipFill>
          <a:blip r:embed="rId2"/>
          <a:stretch>
            <a:fillRect/>
          </a:stretch>
        </p:blipFill>
        <p:spPr>
          <a:xfrm>
            <a:off x="1271464" y="116631"/>
            <a:ext cx="9014110" cy="6178686"/>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29.8.2022</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87BAA85D-DAF1-F36B-318C-9E8D1B6CBFAD}"/>
              </a:ext>
            </a:extLst>
          </p:cNvPr>
          <p:cNvPicPr>
            <a:picLocks noChangeAspect="1"/>
          </p:cNvPicPr>
          <p:nvPr/>
        </p:nvPicPr>
        <p:blipFill>
          <a:blip r:embed="rId2"/>
          <a:stretch>
            <a:fillRect/>
          </a:stretch>
        </p:blipFill>
        <p:spPr>
          <a:xfrm>
            <a:off x="1619019" y="96383"/>
            <a:ext cx="8747481" cy="5856088"/>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0E8FDCFDE5ACB741A8D48CD9A7DC9237" ma:contentTypeVersion="20" ma:contentTypeDescription="Luo uusi asiakirja." ma:contentTypeScope="" ma:versionID="1a6a6fffcfd9472c74ae01390068b67a">
  <xsd:schema xmlns:xsd="http://www.w3.org/2001/XMLSchema" xmlns:xs="http://www.w3.org/2001/XMLSchema" xmlns:p="http://schemas.microsoft.com/office/2006/metadata/properties" xmlns:ns2="ed08b4c2-5760-49a6-901a-6f5fffdd6222" xmlns:ns3="e18f8c2f-1271-4df9-830f-785d0d650b18" xmlns:ns4="d95912f8-ee48-4719-ba9e-422085572dfa" targetNamespace="http://schemas.microsoft.com/office/2006/metadata/properties" ma:root="true" ma:fieldsID="4868fd7ce53ea5b4b93aa8c35775f24d" ns2:_="" ns3:_="" ns4:_="">
    <xsd:import namespace="ed08b4c2-5760-49a6-901a-6f5fffdd6222"/>
    <xsd:import namespace="e18f8c2f-1271-4df9-830f-785d0d650b18"/>
    <xsd:import namespace="d95912f8-ee48-4719-ba9e-422085572dfa"/>
    <xsd:element name="properties">
      <xsd:complexType>
        <xsd:sequence>
          <xsd:element name="documentManagement">
            <xsd:complexType>
              <xsd:all>
                <xsd:element ref="ns2:TaxKeywordTaxHTField" minOccurs="0"/>
                <xsd:element ref="ns2:TaxCatchAll" minOccurs="0"/>
                <xsd:element ref="ns2:id7d33b7eb1940669d6fb7c47074d709"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8b4c2-5760-49a6-901a-6f5fffdd622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Yrityksen avainsanat" ma:fieldId="{23f27201-bee3-471e-b2e7-b64fd8b7ca38}" ma:taxonomyMulti="true" ma:sspId="a325ba61-116c-4d7c-9c25-2c1b148ea2f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df85069-b563-4a18-8d86-76f96fba9fee}" ma:internalName="TaxCatchAll" ma:showField="CatchAllData" ma:web="d95912f8-ee48-4719-ba9e-422085572dfa">
      <xsd:complexType>
        <xsd:complexContent>
          <xsd:extension base="dms:MultiChoiceLookup">
            <xsd:sequence>
              <xsd:element name="Value" type="dms:Lookup" maxOccurs="unbounded" minOccurs="0" nillable="true"/>
            </xsd:sequence>
          </xsd:extension>
        </xsd:complexContent>
      </xsd:complexType>
    </xsd:element>
    <xsd:element name="id7d33b7eb1940669d6fb7c47074d709" ma:index="12" ma:taxonomy="true" ma:internalName="id7d33b7eb1940669d6fb7c47074d709" ma:taxonomyFieldName="Asiakokonaisuus" ma:displayName="Asiakokonaisuus" ma:default="1;#Yleinen|4ee43028-0df8-4956-b125-d9af33313356" ma:fieldId="{2d7d33b7-eb19-4066-9d6f-b7c47074d709}" ma:sspId="a325ba61-116c-4d7c-9c25-2c1b148ea2fa" ma:termSetId="ee5f4837-53fa-4938-b3cb-2fe2dde0242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8c2f-1271-4df9-830f-785d0d650b1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912f8-ee48-4719-ba9e-422085572dfa"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d08b4c2-5760-49a6-901a-6f5fffdd6222">
      <Value>25</Value>
    </TaxCatchAll>
    <id7d33b7eb1940669d6fb7c47074d709 xmlns="ed08b4c2-5760-49a6-901a-6f5fffdd6222">
      <Terms xmlns="http://schemas.microsoft.com/office/infopath/2007/PartnerControls">
        <TermInfo xmlns="http://schemas.microsoft.com/office/infopath/2007/PartnerControls">
          <TermName xmlns="http://schemas.microsoft.com/office/infopath/2007/PartnerControls">Sijoitustilastot​</TermName>
          <TermId xmlns="http://schemas.microsoft.com/office/infopath/2007/PartnerControls">7125acfb-daf5-45cd-a0db-3bc85077cd35</TermId>
        </TermInfo>
      </Terms>
    </id7d33b7eb1940669d6fb7c47074d709>
    <TaxKeywordTaxHTField xmlns="ed08b4c2-5760-49a6-901a-6f5fffdd6222">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047C3B-F3FC-44FE-8ED6-51C1A478F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8b4c2-5760-49a6-901a-6f5fffdd6222"/>
    <ds:schemaRef ds:uri="e18f8c2f-1271-4df9-830f-785d0d650b18"/>
    <ds:schemaRef ds:uri="d95912f8-ee48-4719-ba9e-422085572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45DB96-17DA-44E5-95F8-76C96C24DACC}">
  <ds:schemaRefs>
    <ds:schemaRef ds:uri="http://schemas.microsoft.com/office/2006/metadata/properties"/>
    <ds:schemaRef ds:uri="http://purl.org/dc/terms/"/>
    <ds:schemaRef ds:uri="d95912f8-ee48-4719-ba9e-422085572dfa"/>
    <ds:schemaRef ds:uri="http://schemas.microsoft.com/office/infopath/2007/PartnerControls"/>
    <ds:schemaRef ds:uri="http://schemas.openxmlformats.org/package/2006/metadata/core-properties"/>
    <ds:schemaRef ds:uri="http://www.w3.org/XML/1998/namespace"/>
    <ds:schemaRef ds:uri="ed08b4c2-5760-49a6-901a-6f5fffdd6222"/>
    <ds:schemaRef ds:uri="http://schemas.microsoft.com/office/2006/documentManagement/types"/>
    <ds:schemaRef ds:uri="e18f8c2f-1271-4df9-830f-785d0d650b18"/>
    <ds:schemaRef ds:uri="http://purl.org/dc/dcmitype/"/>
    <ds:schemaRef ds:uri="http://purl.org/dc/elements/1.1/"/>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mplate>
  <TotalTime>6278</TotalTime>
  <Words>251</Words>
  <Application>Microsoft Office PowerPoint</Application>
  <PresentationFormat>Laajakuva</PresentationFormat>
  <Paragraphs>37</Paragraphs>
  <Slides>14</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Eläkevarojen nettomääräisen sijoitustoiminnan kehitys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177</cp:revision>
  <cp:lastPrinted>2020-05-12T08:55:58Z</cp:lastPrinted>
  <dcterms:created xsi:type="dcterms:W3CDTF">2015-12-16T10:13:18Z</dcterms:created>
  <dcterms:modified xsi:type="dcterms:W3CDTF">2022-08-30T04:40:43Z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0x0101000E8FDCFDE5ACB741A8D48CD9A7DC9237</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ies>
</file>