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9" r:id="rId7"/>
    <p:sldId id="300" r:id="rId8"/>
    <p:sldId id="275" r:id="rId9"/>
    <p:sldId id="301" r:id="rId10"/>
    <p:sldId id="274" r:id="rId11"/>
    <p:sldId id="302" r:id="rId12"/>
    <p:sldId id="303" r:id="rId13"/>
    <p:sldId id="284"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10" d="100"/>
          <a:sy n="110" d="100"/>
        </p:scale>
        <p:origin x="528"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dirty="0"/>
              <a:t>16.11.2022</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dirty="0"/>
              <a:t>16.11.2022</a:t>
            </a:r>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Källa: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dirty="0"/>
              <a:t>16.11.2022</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dirty="0"/>
              <a:t>16.11.2022</a:t>
            </a:r>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dirty="0"/>
              <a:t>16.11.2022</a:t>
            </a:r>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dirty="0"/>
              <a:t>16.11.2022</a:t>
            </a:r>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dirty="0"/>
              <a:t>16.11.2022</a:t>
            </a:r>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Källa: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dirty="0"/>
              <a:t>16.11.2022</a:t>
            </a:r>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Källa: Tela</a:t>
            </a:r>
          </a:p>
        </p:txBody>
      </p:sp>
      <p:pic>
        <p:nvPicPr>
          <p:cNvPr id="8" name="Kuva 7">
            <a:extLst>
              <a:ext uri="{FF2B5EF4-FFF2-40B4-BE49-F238E27FC236}">
                <a16:creationId xmlns:a16="http://schemas.microsoft.com/office/drawing/2014/main" id="{5DEB5923-574E-FDA6-5FC7-8270DADC3570}"/>
              </a:ext>
            </a:extLst>
          </p:cNvPr>
          <p:cNvPicPr>
            <a:picLocks noChangeAspect="1"/>
          </p:cNvPicPr>
          <p:nvPr/>
        </p:nvPicPr>
        <p:blipFill>
          <a:blip r:embed="rId2"/>
          <a:stretch>
            <a:fillRect/>
          </a:stretch>
        </p:blipFill>
        <p:spPr>
          <a:xfrm>
            <a:off x="1415480" y="27857"/>
            <a:ext cx="9134877" cy="5993432"/>
          </a:xfrm>
          <a:prstGeom prst="rect">
            <a:avLst/>
          </a:prstGeom>
        </p:spPr>
      </p:pic>
    </p:spTree>
    <p:extLst>
      <p:ext uri="{BB962C8B-B14F-4D97-AF65-F5344CB8AC3E}">
        <p14:creationId xmlns:p14="http://schemas.microsoft.com/office/powerpoint/2010/main" val="322901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16.11.2022</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B0DEE095-C175-2E00-0D3F-71F634097445}"/>
              </a:ext>
            </a:extLst>
          </p:cNvPr>
          <p:cNvPicPr>
            <a:picLocks noChangeAspect="1"/>
          </p:cNvPicPr>
          <p:nvPr/>
        </p:nvPicPr>
        <p:blipFill>
          <a:blip r:embed="rId2"/>
          <a:stretch>
            <a:fillRect/>
          </a:stretch>
        </p:blipFill>
        <p:spPr>
          <a:xfrm>
            <a:off x="1343472" y="116631"/>
            <a:ext cx="9505056" cy="5832649"/>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16.11.2022</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3" name="Sisällön paikkamerkki 13">
            <a:extLst>
              <a:ext uri="{FF2B5EF4-FFF2-40B4-BE49-F238E27FC236}">
                <a16:creationId xmlns:a16="http://schemas.microsoft.com/office/drawing/2014/main" id="{AEF1AB7B-D7F1-D0EB-5564-C6DD0DEFA625}"/>
              </a:ext>
            </a:extLst>
          </p:cNvPr>
          <p:cNvPicPr>
            <a:picLocks noChangeAspect="1"/>
          </p:cNvPicPr>
          <p:nvPr/>
        </p:nvPicPr>
        <p:blipFill>
          <a:blip r:embed="rId2"/>
          <a:stretch>
            <a:fillRect/>
          </a:stretch>
        </p:blipFill>
        <p:spPr>
          <a:xfrm>
            <a:off x="1375794" y="1086"/>
            <a:ext cx="8752654" cy="6032743"/>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dirty="0"/>
              <a:t>16.11.2022</a:t>
            </a:r>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1997-2021, </a:t>
            </a:r>
            <a:r>
              <a:rPr lang="sv-FI" sz="2000" b="0" dirty="0"/>
              <a:t>procent</a:t>
            </a:r>
            <a:r>
              <a:rPr lang="fi-FI" sz="2000" b="0" dirty="0"/>
              <a:t> av </a:t>
            </a:r>
            <a:r>
              <a:rPr lang="sv-FI" sz="2000" b="0" dirty="0"/>
              <a:t>sysselsatt</a:t>
            </a:r>
            <a:r>
              <a:rPr lang="fi-FI" sz="2000" b="0" dirty="0"/>
              <a:t> </a:t>
            </a:r>
            <a:r>
              <a:rPr lang="sv-FI" sz="2000" b="0" dirty="0"/>
              <a:t>kapital</a:t>
            </a:r>
          </a:p>
        </p:txBody>
      </p:sp>
      <p:sp>
        <p:nvSpPr>
          <p:cNvPr id="9" name="Alatunnisteen paikkamerkki 8">
            <a:extLst>
              <a:ext uri="{FF2B5EF4-FFF2-40B4-BE49-F238E27FC236}">
                <a16:creationId xmlns:a16="http://schemas.microsoft.com/office/drawing/2014/main" id="{1A27667B-8425-406B-A127-A24A0D6F8628}"/>
              </a:ext>
            </a:extLst>
          </p:cNvPr>
          <p:cNvSpPr>
            <a:spLocks noGrp="1"/>
          </p:cNvSpPr>
          <p:nvPr>
            <p:ph type="ftr" sz="quarter" idx="11"/>
          </p:nvPr>
        </p:nvSpPr>
        <p:spPr/>
        <p:txBody>
          <a:bodyPr/>
          <a:lstStyle/>
          <a:p>
            <a:r>
              <a:rPr lang="fi-FI" dirty="0"/>
              <a:t>Källa: Tela</a:t>
            </a:r>
          </a:p>
        </p:txBody>
      </p:sp>
      <p:pic>
        <p:nvPicPr>
          <p:cNvPr id="3" name="Kuva 2">
            <a:extLst>
              <a:ext uri="{FF2B5EF4-FFF2-40B4-BE49-F238E27FC236}">
                <a16:creationId xmlns:a16="http://schemas.microsoft.com/office/drawing/2014/main" id="{CF962EEE-4BCA-490D-B87E-2C111D2A9EE9}"/>
              </a:ext>
            </a:extLst>
          </p:cNvPr>
          <p:cNvPicPr>
            <a:picLocks noChangeAspect="1"/>
          </p:cNvPicPr>
          <p:nvPr/>
        </p:nvPicPr>
        <p:blipFill>
          <a:blip r:embed="rId3"/>
          <a:stretch>
            <a:fillRect/>
          </a:stretch>
        </p:blipFill>
        <p:spPr>
          <a:xfrm>
            <a:off x="2279576" y="1064614"/>
            <a:ext cx="7632848" cy="5019987"/>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dirty="0"/>
              <a:t>16.11.2022</a:t>
            </a:r>
          </a:p>
        </p:txBody>
      </p:sp>
      <p:sp>
        <p:nvSpPr>
          <p:cNvPr id="6" name="Alatunnisteen paikkamerkki 5">
            <a:extLst>
              <a:ext uri="{FF2B5EF4-FFF2-40B4-BE49-F238E27FC236}">
                <a16:creationId xmlns:a16="http://schemas.microsoft.com/office/drawing/2014/main" id="{3113D78A-D8FC-4D96-81EE-8DD57488900A}"/>
              </a:ext>
            </a:extLst>
          </p:cNvPr>
          <p:cNvSpPr>
            <a:spLocks noGrp="1"/>
          </p:cNvSpPr>
          <p:nvPr>
            <p:ph type="ftr" sz="quarter" idx="11"/>
          </p:nvPr>
        </p:nvSpPr>
        <p:spPr/>
        <p:txBody>
          <a:bodyPr/>
          <a:lstStyle/>
          <a:p>
            <a:r>
              <a:rPr lang="fi-FI" dirty="0"/>
              <a:t>Källa: Tela</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dirty="0"/>
              <a:t>16.11.2022</a:t>
            </a:r>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Källa: Tela</a:t>
            </a:r>
          </a:p>
        </p:txBody>
      </p:sp>
      <p:sp>
        <p:nvSpPr>
          <p:cNvPr id="6" name="Suorakulmio 5">
            <a:extLst>
              <a:ext uri="{FF2B5EF4-FFF2-40B4-BE49-F238E27FC236}">
                <a16:creationId xmlns:a16="http://schemas.microsoft.com/office/drawing/2014/main" id="{725098EE-7563-41E7-8436-11B5EA760278}"/>
              </a:ext>
            </a:extLst>
          </p:cNvPr>
          <p:cNvSpPr/>
          <p:nvPr/>
        </p:nvSpPr>
        <p:spPr>
          <a:xfrm>
            <a:off x="1991544" y="908720"/>
            <a:ext cx="7560840" cy="1200329"/>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delårsrapport uppgick placeringstillgångarna den 30.9.2022 till circa 237 miljarder euro, vilket avviker med cirka en miljard från den totala siffran vi uppgett här. </a:t>
            </a:r>
            <a:r>
              <a:rPr lang="en-US" dirty="0">
                <a:ea typeface="Calibri" panose="020F0502020204030204" pitchFamily="34" charset="0"/>
              </a:rPr>
              <a:t>Orsaken ligger i skillnader inom statistikföringsprocessen. </a:t>
            </a:r>
            <a:endParaRPr lang="fi-FI" dirty="0">
              <a:ea typeface="Calibri" panose="020F0502020204030204" pitchFamily="34" charset="0"/>
            </a:endParaRP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16.11.2022</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960C4233-2D33-FD50-8F3C-2775677FE530}"/>
              </a:ext>
            </a:extLst>
          </p:cNvPr>
          <p:cNvPicPr>
            <a:picLocks noChangeAspect="1"/>
          </p:cNvPicPr>
          <p:nvPr/>
        </p:nvPicPr>
        <p:blipFill>
          <a:blip r:embed="rId2"/>
          <a:stretch>
            <a:fillRect/>
          </a:stretch>
        </p:blipFill>
        <p:spPr>
          <a:xfrm>
            <a:off x="1014413" y="23813"/>
            <a:ext cx="9330060" cy="6252102"/>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16.11.2022</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89346361-588B-BF49-5D7F-54676E197A6B}"/>
              </a:ext>
            </a:extLst>
          </p:cNvPr>
          <p:cNvPicPr>
            <a:picLocks noChangeAspect="1"/>
          </p:cNvPicPr>
          <p:nvPr/>
        </p:nvPicPr>
        <p:blipFill>
          <a:blip r:embed="rId2"/>
          <a:stretch>
            <a:fillRect/>
          </a:stretch>
        </p:blipFill>
        <p:spPr>
          <a:xfrm>
            <a:off x="1199456" y="84177"/>
            <a:ext cx="9289032" cy="5912776"/>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16.11.2022</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5BBD6595-AADA-1FBE-9DFE-BBE6F8BCA6C2}"/>
              </a:ext>
            </a:extLst>
          </p:cNvPr>
          <p:cNvPicPr>
            <a:picLocks noChangeAspect="1"/>
          </p:cNvPicPr>
          <p:nvPr/>
        </p:nvPicPr>
        <p:blipFill>
          <a:blip r:embed="rId2"/>
          <a:stretch>
            <a:fillRect/>
          </a:stretch>
        </p:blipFill>
        <p:spPr>
          <a:xfrm>
            <a:off x="1055440" y="121350"/>
            <a:ext cx="9737724" cy="5786577"/>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16.11.2022</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DA9734BB-5195-771A-06A6-C2AED1E8FB9A}"/>
              </a:ext>
            </a:extLst>
          </p:cNvPr>
          <p:cNvPicPr>
            <a:picLocks noChangeAspect="1"/>
          </p:cNvPicPr>
          <p:nvPr/>
        </p:nvPicPr>
        <p:blipFill>
          <a:blip r:embed="rId2"/>
          <a:stretch>
            <a:fillRect/>
          </a:stretch>
        </p:blipFill>
        <p:spPr>
          <a:xfrm>
            <a:off x="1224757" y="116631"/>
            <a:ext cx="9643552" cy="5832649"/>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16.11.2022</a:t>
            </a:r>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3F9AD20F-01B4-A5CC-3F30-3C04A17FEB07}"/>
              </a:ext>
            </a:extLst>
          </p:cNvPr>
          <p:cNvPicPr>
            <a:picLocks noChangeAspect="1"/>
          </p:cNvPicPr>
          <p:nvPr/>
        </p:nvPicPr>
        <p:blipFill>
          <a:blip r:embed="rId2"/>
          <a:stretch>
            <a:fillRect/>
          </a:stretch>
        </p:blipFill>
        <p:spPr>
          <a:xfrm>
            <a:off x="1343472" y="113290"/>
            <a:ext cx="9001000" cy="6059169"/>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dirty="0"/>
              <a:t>16.11.2022</a:t>
            </a:r>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9F78E56D-6E64-5C8D-9AD0-2FA5F320B87B}"/>
              </a:ext>
            </a:extLst>
          </p:cNvPr>
          <p:cNvPicPr>
            <a:picLocks noChangeAspect="1"/>
          </p:cNvPicPr>
          <p:nvPr/>
        </p:nvPicPr>
        <p:blipFill>
          <a:blip r:embed="rId2"/>
          <a:stretch>
            <a:fillRect/>
          </a:stretch>
        </p:blipFill>
        <p:spPr>
          <a:xfrm>
            <a:off x="1487488" y="260648"/>
            <a:ext cx="8761517" cy="5903438"/>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dirty="0"/>
              <a:t>16.11.2022</a:t>
            </a:r>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8509DAE0-B810-ED9E-64AA-3C11E7296956}"/>
              </a:ext>
            </a:extLst>
          </p:cNvPr>
          <p:cNvPicPr>
            <a:picLocks noChangeAspect="1"/>
          </p:cNvPicPr>
          <p:nvPr/>
        </p:nvPicPr>
        <p:blipFill>
          <a:blip r:embed="rId2"/>
          <a:stretch>
            <a:fillRect/>
          </a:stretch>
        </p:blipFill>
        <p:spPr>
          <a:xfrm>
            <a:off x="1559497" y="93925"/>
            <a:ext cx="9170576" cy="6071379"/>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2.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3.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3222</TotalTime>
  <Words>338</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1997-2021,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182</cp:revision>
  <cp:lastPrinted>2020-05-12T08:55:58Z</cp:lastPrinted>
  <dcterms:created xsi:type="dcterms:W3CDTF">2015-12-16T10:13:18Z</dcterms:created>
  <dcterms:modified xsi:type="dcterms:W3CDTF">2022-11-16T08:31:45Z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