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rall Maija" initials="SM" lastIdx="1" clrIdx="0">
    <p:extLst>
      <p:ext uri="{19B8F6BF-5375-455C-9EA6-DF929625EA0E}">
        <p15:presenceInfo xmlns:p15="http://schemas.microsoft.com/office/powerpoint/2012/main" userId="S::maija.schrall@tela.fi::60c1a822-4f7e-4063-8333-1039756e1a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CECCCE-A05A-486C-A5BB-88C65210D87C}" v="49" dt="2023-01-12T05:48:17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https://telary.sharepoint.com/sites/Tilastot/Jaetut%20asiakirjat/General/SIIRTOLIIKE/Siirtoliike%20Siirtoliikehistoria%202001%20alkaen%20sis&#228;lt&#228;&#228;%20siirtokierros%20ja%20kumulatiiviset%20kuvat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telary.sharepoint.com/sites/Tilastot/Jaetut%20asiakirjat/General/SIIRTOLIIKE/Siirtoliike%20Siirtoliikehistoria%202001%20alkaen%20sis&#228;lt&#228;&#228;%20siirtokierros%20ja%20kumulatiiviset%20kuva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614564355926097"/>
          <c:y val="0.1161809376338418"/>
          <c:w val="0.73629939212454809"/>
          <c:h val="0.71907126993741166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'Kumulatiiviset tiedot vuosittai'!$E$5</c:f>
              <c:strCache>
                <c:ptCount val="1"/>
                <c:pt idx="0">
                  <c:v>Maksutulo (1000 euroa)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invertIfNegative val="0"/>
          <c:cat>
            <c:numRef>
              <c:f>'Kumulatiiviset tiedot vuosittai'!$A$6:$A$21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'Kumulatiiviset tiedot vuosittai'!$E$7:$E$27</c:f>
              <c:numCache>
                <c:formatCode>#,##0</c:formatCode>
                <c:ptCount val="21"/>
                <c:pt idx="0">
                  <c:v>150964</c:v>
                </c:pt>
                <c:pt idx="1">
                  <c:v>261920</c:v>
                </c:pt>
                <c:pt idx="2">
                  <c:v>181217</c:v>
                </c:pt>
                <c:pt idx="3">
                  <c:v>199419</c:v>
                </c:pt>
                <c:pt idx="4">
                  <c:v>208851</c:v>
                </c:pt>
                <c:pt idx="5">
                  <c:v>429972</c:v>
                </c:pt>
                <c:pt idx="6">
                  <c:v>339568</c:v>
                </c:pt>
                <c:pt idx="7">
                  <c:v>354736</c:v>
                </c:pt>
                <c:pt idx="8">
                  <c:v>434732</c:v>
                </c:pt>
                <c:pt idx="9">
                  <c:v>403542</c:v>
                </c:pt>
                <c:pt idx="10">
                  <c:v>411366</c:v>
                </c:pt>
                <c:pt idx="11">
                  <c:v>498912</c:v>
                </c:pt>
                <c:pt idx="12">
                  <c:v>464129</c:v>
                </c:pt>
                <c:pt idx="13">
                  <c:v>474833</c:v>
                </c:pt>
                <c:pt idx="14">
                  <c:v>513955</c:v>
                </c:pt>
                <c:pt idx="15">
                  <c:v>557537</c:v>
                </c:pt>
                <c:pt idx="16">
                  <c:v>689289</c:v>
                </c:pt>
                <c:pt idx="17">
                  <c:v>724579</c:v>
                </c:pt>
                <c:pt idx="18">
                  <c:v>514246</c:v>
                </c:pt>
                <c:pt idx="19">
                  <c:v>544291</c:v>
                </c:pt>
                <c:pt idx="20">
                  <c:v>633832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43-493A-AECE-5C7F252F2A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"/>
        <c:axId val="4"/>
      </c:barChart>
      <c:lineChart>
        <c:grouping val="standard"/>
        <c:varyColors val="0"/>
        <c:ser>
          <c:idx val="5"/>
          <c:order val="1"/>
          <c:tx>
            <c:strRef>
              <c:f>'Kumulatiiviset tiedot vuosittai'!$F$5</c:f>
              <c:strCache>
                <c:ptCount val="1"/>
                <c:pt idx="0">
                  <c:v>TyEL kpl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'Kumulatiiviset tiedot vuosittai'!$A$7:$A$27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'Kumulatiiviset tiedot vuosittai'!$F$7:$F$27</c:f>
              <c:numCache>
                <c:formatCode>#,##0</c:formatCode>
                <c:ptCount val="21"/>
                <c:pt idx="0">
                  <c:v>3890</c:v>
                </c:pt>
                <c:pt idx="1">
                  <c:v>3429</c:v>
                </c:pt>
                <c:pt idx="2">
                  <c:v>3689</c:v>
                </c:pt>
                <c:pt idx="3">
                  <c:v>3773</c:v>
                </c:pt>
                <c:pt idx="4">
                  <c:v>3919</c:v>
                </c:pt>
                <c:pt idx="5">
                  <c:v>12447</c:v>
                </c:pt>
                <c:pt idx="6">
                  <c:v>6804</c:v>
                </c:pt>
                <c:pt idx="7">
                  <c:v>7407</c:v>
                </c:pt>
                <c:pt idx="8">
                  <c:v>7913</c:v>
                </c:pt>
                <c:pt idx="9">
                  <c:v>7946</c:v>
                </c:pt>
                <c:pt idx="10">
                  <c:v>8289</c:v>
                </c:pt>
                <c:pt idx="11">
                  <c:v>7675</c:v>
                </c:pt>
                <c:pt idx="12">
                  <c:v>7407</c:v>
                </c:pt>
                <c:pt idx="13">
                  <c:v>7209</c:v>
                </c:pt>
                <c:pt idx="14">
                  <c:v>7587</c:v>
                </c:pt>
                <c:pt idx="15">
                  <c:v>8123</c:v>
                </c:pt>
                <c:pt idx="16">
                  <c:v>9025</c:v>
                </c:pt>
                <c:pt idx="17">
                  <c:v>9036</c:v>
                </c:pt>
                <c:pt idx="18">
                  <c:v>7181</c:v>
                </c:pt>
                <c:pt idx="19">
                  <c:v>8729</c:v>
                </c:pt>
                <c:pt idx="20">
                  <c:v>8544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43-493A-AECE-5C7F252F2A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0986671"/>
        <c:axId val="1"/>
      </c:lineChart>
      <c:catAx>
        <c:axId val="1000986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fi-FI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fi-FI"/>
          </a:p>
        </c:txPr>
        <c:crossAx val="1000986671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fi-FI"/>
          </a:p>
        </c:txPr>
        <c:crossAx val="3"/>
        <c:crosses val="max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869342418747871"/>
          <c:y val="0.93308602115112182"/>
          <c:w val="0.61962818635418937"/>
          <c:h val="4.8119790465522359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Trebuchet MS"/>
              <a:ea typeface="Trebuchet MS"/>
              <a:cs typeface="Trebuchet M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98670476558779"/>
          <c:y val="9.1199722279204073E-2"/>
          <c:w val="0.81134743699206269"/>
          <c:h val="0.71180892807560736"/>
        </c:manualLayout>
      </c:layout>
      <c:lineChart>
        <c:grouping val="standard"/>
        <c:varyColors val="0"/>
        <c:ser>
          <c:idx val="1"/>
          <c:order val="0"/>
          <c:tx>
            <c:strRef>
              <c:f>'Kumulatiiviset tiedot vuosittai'!$B$5</c:f>
              <c:strCache>
                <c:ptCount val="1"/>
                <c:pt idx="0">
                  <c:v>Osuus TyEL-maksutulosta</c:v>
                </c:pt>
              </c:strCache>
            </c:strRef>
          </c:tx>
          <c:marker>
            <c:symbol val="none"/>
          </c:marker>
          <c:cat>
            <c:numRef>
              <c:f>'Kumulatiiviset tiedot vuosittai'!$A$7:$A$27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'Kumulatiiviset tiedot vuosittai'!$B$7:$B$27</c:f>
              <c:numCache>
                <c:formatCode>0.0</c:formatCode>
                <c:ptCount val="21"/>
                <c:pt idx="0">
                  <c:v>3</c:v>
                </c:pt>
                <c:pt idx="1">
                  <c:v>3.6</c:v>
                </c:pt>
                <c:pt idx="2">
                  <c:v>2.6</c:v>
                </c:pt>
                <c:pt idx="3">
                  <c:v>3.6</c:v>
                </c:pt>
                <c:pt idx="4">
                  <c:v>2.7</c:v>
                </c:pt>
                <c:pt idx="5">
                  <c:v>5.6</c:v>
                </c:pt>
                <c:pt idx="6">
                  <c:v>4.3</c:v>
                </c:pt>
                <c:pt idx="7">
                  <c:v>3.6</c:v>
                </c:pt>
                <c:pt idx="8">
                  <c:v>4.4000000000000004</c:v>
                </c:pt>
                <c:pt idx="9">
                  <c:v>3.8</c:v>
                </c:pt>
                <c:pt idx="10">
                  <c:v>3.6</c:v>
                </c:pt>
                <c:pt idx="11">
                  <c:v>4.2</c:v>
                </c:pt>
                <c:pt idx="12">
                  <c:v>3.8</c:v>
                </c:pt>
                <c:pt idx="13">
                  <c:v>3.9</c:v>
                </c:pt>
                <c:pt idx="14">
                  <c:v>4.0999999999999996</c:v>
                </c:pt>
                <c:pt idx="15">
                  <c:v>4.3</c:v>
                </c:pt>
                <c:pt idx="16">
                  <c:v>5.2</c:v>
                </c:pt>
                <c:pt idx="17">
                  <c:v>5.0999999999999996</c:v>
                </c:pt>
                <c:pt idx="18">
                  <c:v>3.5</c:v>
                </c:pt>
                <c:pt idx="19">
                  <c:v>3.7</c:v>
                </c:pt>
                <c:pt idx="2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6-4970-AECF-44245A860639}"/>
            </c:ext>
          </c:extLst>
        </c:ser>
        <c:ser>
          <c:idx val="2"/>
          <c:order val="1"/>
          <c:tx>
            <c:strRef>
              <c:f>'Kumulatiiviset tiedot vuosittai'!$C$5</c:f>
              <c:strCache>
                <c:ptCount val="1"/>
                <c:pt idx="0">
                  <c:v>Osuus TyEL-vakuutuskannasta</c:v>
                </c:pt>
              </c:strCache>
            </c:strRef>
          </c:tx>
          <c:marker>
            <c:symbol val="none"/>
          </c:marker>
          <c:cat>
            <c:numRef>
              <c:f>'Kumulatiiviset tiedot vuosittai'!$A$7:$A$27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'Kumulatiiviset tiedot vuosittai'!$C$7:$C$27</c:f>
              <c:numCache>
                <c:formatCode>0.0</c:formatCode>
                <c:ptCount val="21"/>
                <c:pt idx="0">
                  <c:v>4</c:v>
                </c:pt>
                <c:pt idx="1">
                  <c:v>3.3</c:v>
                </c:pt>
                <c:pt idx="2">
                  <c:v>3.6</c:v>
                </c:pt>
                <c:pt idx="3">
                  <c:v>5.4</c:v>
                </c:pt>
                <c:pt idx="4">
                  <c:v>3.7</c:v>
                </c:pt>
                <c:pt idx="5">
                  <c:v>11.8</c:v>
                </c:pt>
                <c:pt idx="6">
                  <c:v>6.4</c:v>
                </c:pt>
                <c:pt idx="7">
                  <c:v>5.4</c:v>
                </c:pt>
                <c:pt idx="8">
                  <c:v>5.5</c:v>
                </c:pt>
                <c:pt idx="9">
                  <c:v>5.5</c:v>
                </c:pt>
                <c:pt idx="10">
                  <c:v>5.6</c:v>
                </c:pt>
                <c:pt idx="11">
                  <c:v>5.2</c:v>
                </c:pt>
                <c:pt idx="12">
                  <c:v>5.0999999999999996</c:v>
                </c:pt>
                <c:pt idx="13">
                  <c:v>5</c:v>
                </c:pt>
                <c:pt idx="14">
                  <c:v>5.3</c:v>
                </c:pt>
                <c:pt idx="15">
                  <c:v>5.3</c:v>
                </c:pt>
                <c:pt idx="16">
                  <c:v>6</c:v>
                </c:pt>
                <c:pt idx="17">
                  <c:v>5.8</c:v>
                </c:pt>
                <c:pt idx="18">
                  <c:v>4.5999999999999996</c:v>
                </c:pt>
                <c:pt idx="19">
                  <c:v>5.9</c:v>
                </c:pt>
                <c:pt idx="20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46-4970-AECF-44245A860639}"/>
            </c:ext>
          </c:extLst>
        </c:ser>
        <c:ser>
          <c:idx val="0"/>
          <c:order val="2"/>
          <c:tx>
            <c:strRef>
              <c:f>'Kumulatiiviset tiedot vuosittai'!$D$5</c:f>
              <c:strCache>
                <c:ptCount val="1"/>
                <c:pt idx="0">
                  <c:v>Osuus YEL-vakuutuskannasta</c:v>
                </c:pt>
              </c:strCache>
            </c:strRef>
          </c:tx>
          <c:marker>
            <c:symbol val="none"/>
          </c:marker>
          <c:cat>
            <c:numRef>
              <c:f>'Kumulatiiviset tiedot vuosittai'!$A$7:$A$27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'Kumulatiiviset tiedot vuosittai'!$D$7:$D$27</c:f>
              <c:numCache>
                <c:formatCode>0.0</c:formatCode>
                <c:ptCount val="21"/>
                <c:pt idx="0">
                  <c:v>4</c:v>
                </c:pt>
                <c:pt idx="1">
                  <c:v>3.4</c:v>
                </c:pt>
                <c:pt idx="2">
                  <c:v>3.8</c:v>
                </c:pt>
                <c:pt idx="3">
                  <c:v>5.3</c:v>
                </c:pt>
                <c:pt idx="4">
                  <c:v>3.8</c:v>
                </c:pt>
                <c:pt idx="5">
                  <c:v>4.4000000000000004</c:v>
                </c:pt>
                <c:pt idx="6">
                  <c:v>4.4000000000000004</c:v>
                </c:pt>
                <c:pt idx="7">
                  <c:v>5.3</c:v>
                </c:pt>
                <c:pt idx="8">
                  <c:v>5.5</c:v>
                </c:pt>
                <c:pt idx="9">
                  <c:v>6</c:v>
                </c:pt>
                <c:pt idx="10">
                  <c:v>6.6</c:v>
                </c:pt>
                <c:pt idx="11">
                  <c:v>5.8</c:v>
                </c:pt>
                <c:pt idx="12">
                  <c:v>5.5</c:v>
                </c:pt>
                <c:pt idx="13">
                  <c:v>5.6</c:v>
                </c:pt>
                <c:pt idx="14">
                  <c:v>5.5</c:v>
                </c:pt>
                <c:pt idx="15">
                  <c:v>6.2</c:v>
                </c:pt>
                <c:pt idx="16">
                  <c:v>6.2</c:v>
                </c:pt>
                <c:pt idx="17">
                  <c:v>5.8</c:v>
                </c:pt>
                <c:pt idx="18">
                  <c:v>4.8</c:v>
                </c:pt>
                <c:pt idx="19">
                  <c:v>4.9000000000000004</c:v>
                </c:pt>
                <c:pt idx="20">
                  <c:v>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46-4970-AECF-44245A8606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0987503"/>
        <c:axId val="1"/>
      </c:lineChart>
      <c:catAx>
        <c:axId val="1000987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fi-FI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fi-FI"/>
          </a:p>
        </c:txPr>
        <c:crossAx val="1000987503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6.3245498132651568E-2"/>
          <c:y val="0.86620190512258122"/>
          <c:w val="0.82579497480959496"/>
          <c:h val="0.1333274422861471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25" b="0" i="0" u="none" strike="noStrike" baseline="0">
              <a:solidFill>
                <a:srgbClr val="333333"/>
              </a:solidFill>
              <a:latin typeface="Trebuchet MS"/>
              <a:ea typeface="Trebuchet MS"/>
              <a:cs typeface="Trebuchet M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/>
              <a:t>21.5.2013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39CD1-A85E-4887-8418-7095EFD3A19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814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612000" y="3189320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12000" y="4521320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C2DC17C-B9CA-4FE6-A71A-A49B488800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72883F07-F7D3-423F-B02A-EF179ABD72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5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Taitettu kulma 14"/>
          <p:cNvSpPr/>
          <p:nvPr/>
        </p:nvSpPr>
        <p:spPr>
          <a:xfrm>
            <a:off x="457200" y="2060848"/>
            <a:ext cx="41148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19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20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1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aitettu kulma 14">
            <a:extLst>
              <a:ext uri="{FF2B5EF4-FFF2-40B4-BE49-F238E27FC236}">
                <a16:creationId xmlns:a16="http://schemas.microsoft.com/office/drawing/2014/main" id="{474A1713-A68B-474B-8861-D3DF5C6B4FBB}"/>
              </a:ext>
            </a:extLst>
          </p:cNvPr>
          <p:cNvSpPr/>
          <p:nvPr userDrawn="1"/>
        </p:nvSpPr>
        <p:spPr>
          <a:xfrm>
            <a:off x="457200" y="2060848"/>
            <a:ext cx="41148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</p:spTree>
    <p:extLst>
      <p:ext uri="{BB962C8B-B14F-4D97-AF65-F5344CB8AC3E}">
        <p14:creationId xmlns:p14="http://schemas.microsoft.com/office/powerpoint/2010/main" val="330840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6" name="Taitettu kulma 15"/>
          <p:cNvSpPr/>
          <p:nvPr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2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aitettu kulma 15">
            <a:extLst>
              <a:ext uri="{FF2B5EF4-FFF2-40B4-BE49-F238E27FC236}">
                <a16:creationId xmlns:a16="http://schemas.microsoft.com/office/drawing/2014/main" id="{7620A209-96FD-4A7F-A9A9-F50EE49F6621}"/>
              </a:ext>
            </a:extLst>
          </p:cNvPr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</p:spTree>
    <p:extLst>
      <p:ext uri="{BB962C8B-B14F-4D97-AF65-F5344CB8AC3E}">
        <p14:creationId xmlns:p14="http://schemas.microsoft.com/office/powerpoint/2010/main" val="3798943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aitettu kulma 6"/>
          <p:cNvSpPr/>
          <p:nvPr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9" name="Taitettu kulma 6">
            <a:extLst>
              <a:ext uri="{FF2B5EF4-FFF2-40B4-BE49-F238E27FC236}">
                <a16:creationId xmlns:a16="http://schemas.microsoft.com/office/drawing/2014/main" id="{1CC8096E-4002-43A4-A9E0-B77709AB6438}"/>
              </a:ext>
            </a:extLst>
          </p:cNvPr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</p:spTree>
    <p:extLst>
      <p:ext uri="{BB962C8B-B14F-4D97-AF65-F5344CB8AC3E}">
        <p14:creationId xmlns:p14="http://schemas.microsoft.com/office/powerpoint/2010/main" val="2510627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Taitettu kulma 14"/>
          <p:cNvSpPr/>
          <p:nvPr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18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9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0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aitettu kulma 14">
            <a:extLst>
              <a:ext uri="{FF2B5EF4-FFF2-40B4-BE49-F238E27FC236}">
                <a16:creationId xmlns:a16="http://schemas.microsoft.com/office/drawing/2014/main" id="{11A24CF4-E101-459B-9E1B-88EC9D6927C0}"/>
              </a:ext>
            </a:extLst>
          </p:cNvPr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</p:spTree>
    <p:extLst>
      <p:ext uri="{BB962C8B-B14F-4D97-AF65-F5344CB8AC3E}">
        <p14:creationId xmlns:p14="http://schemas.microsoft.com/office/powerpoint/2010/main" val="517134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3" name="Kyynel 12"/>
          <p:cNvSpPr/>
          <p:nvPr/>
        </p:nvSpPr>
        <p:spPr>
          <a:xfrm rot="8115556">
            <a:off x="3709567" y="1675279"/>
            <a:ext cx="1726200" cy="1726200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5" name="Kyynel 14"/>
          <p:cNvSpPr/>
          <p:nvPr/>
        </p:nvSpPr>
        <p:spPr>
          <a:xfrm rot="13281518">
            <a:off x="5145878" y="2919948"/>
            <a:ext cx="1726200" cy="17262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7" name="Kyynel 16"/>
          <p:cNvSpPr/>
          <p:nvPr/>
        </p:nvSpPr>
        <p:spPr>
          <a:xfrm rot="18822387">
            <a:off x="3734500" y="4289354"/>
            <a:ext cx="1726200" cy="17262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9" name="Kyynel 18"/>
          <p:cNvSpPr/>
          <p:nvPr/>
        </p:nvSpPr>
        <p:spPr>
          <a:xfrm rot="2999389">
            <a:off x="315097" y="2279248"/>
            <a:ext cx="2829564" cy="2829564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6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721816" y="3043824"/>
            <a:ext cx="2016125" cy="15113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7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5307716" y="3285852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8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3859738" y="2024696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9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3859738" y="4592072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3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3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3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Kyynel 13">
            <a:extLst>
              <a:ext uri="{FF2B5EF4-FFF2-40B4-BE49-F238E27FC236}">
                <a16:creationId xmlns:a16="http://schemas.microsoft.com/office/drawing/2014/main" id="{D2C5E35B-AB52-4E4D-90AF-31B7B515D219}"/>
              </a:ext>
            </a:extLst>
          </p:cNvPr>
          <p:cNvSpPr/>
          <p:nvPr userDrawn="1"/>
        </p:nvSpPr>
        <p:spPr>
          <a:xfrm rot="8115556">
            <a:off x="3709567" y="1675279"/>
            <a:ext cx="1726200" cy="1726200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6" name="Kyynel 15">
            <a:extLst>
              <a:ext uri="{FF2B5EF4-FFF2-40B4-BE49-F238E27FC236}">
                <a16:creationId xmlns:a16="http://schemas.microsoft.com/office/drawing/2014/main" id="{FB218069-072A-47D6-922F-0025089DA221}"/>
              </a:ext>
            </a:extLst>
          </p:cNvPr>
          <p:cNvSpPr/>
          <p:nvPr userDrawn="1"/>
        </p:nvSpPr>
        <p:spPr>
          <a:xfrm rot="13281518">
            <a:off x="5145878" y="2919948"/>
            <a:ext cx="1726200" cy="17262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8" name="Kyynel 17">
            <a:extLst>
              <a:ext uri="{FF2B5EF4-FFF2-40B4-BE49-F238E27FC236}">
                <a16:creationId xmlns:a16="http://schemas.microsoft.com/office/drawing/2014/main" id="{50159D98-BCAA-49DC-BBE1-D33441678F73}"/>
              </a:ext>
            </a:extLst>
          </p:cNvPr>
          <p:cNvSpPr/>
          <p:nvPr userDrawn="1"/>
        </p:nvSpPr>
        <p:spPr>
          <a:xfrm rot="18822387">
            <a:off x="3734500" y="4289354"/>
            <a:ext cx="1726200" cy="17262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0" name="Kyynel 19">
            <a:extLst>
              <a:ext uri="{FF2B5EF4-FFF2-40B4-BE49-F238E27FC236}">
                <a16:creationId xmlns:a16="http://schemas.microsoft.com/office/drawing/2014/main" id="{689397E4-FA03-42BC-8BFC-E56F973A2DE8}"/>
              </a:ext>
            </a:extLst>
          </p:cNvPr>
          <p:cNvSpPr/>
          <p:nvPr userDrawn="1"/>
        </p:nvSpPr>
        <p:spPr>
          <a:xfrm rot="2999389">
            <a:off x="315097" y="2279248"/>
            <a:ext cx="2829564" cy="2829564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27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3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4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007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0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1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620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908720"/>
            <a:ext cx="5111750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318522"/>
            <a:ext cx="3008313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452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800600"/>
            <a:ext cx="823290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" y="612775"/>
            <a:ext cx="823290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5367338"/>
            <a:ext cx="8232904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3502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61" y="89248"/>
            <a:ext cx="9146276" cy="6768752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17083"/>
            <a:ext cx="4464496" cy="2522440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3010050" y="3861048"/>
            <a:ext cx="3146126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51F70FF-0FFE-472A-8BC3-E959C9CC7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61" y="89248"/>
            <a:ext cx="9146276" cy="6768752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33998C8-0970-4BEF-A3EB-555D892482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17083"/>
            <a:ext cx="4464496" cy="252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35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04054" y="6376243"/>
            <a:ext cx="1087626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691680" y="6373915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612000" y="3189320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12000" y="4521320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  <p:pic>
        <p:nvPicPr>
          <p:cNvPr id="17" name="Kuva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EE0AEEAD-644C-4A25-8F0D-C394541342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5FA138EC-060E-4FAF-A1A3-C578998C18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967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456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5001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612000" y="3189320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12000" y="4521320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9" y="0"/>
            <a:ext cx="8992552" cy="6858000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04054" y="6376243"/>
            <a:ext cx="1087626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691680" y="6373915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612000" y="3189320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12000" y="4521320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  <p:pic>
        <p:nvPicPr>
          <p:cNvPr id="17" name="Kuva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6" y="332656"/>
            <a:ext cx="2570550" cy="145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"/>
          <a:stretch/>
        </p:blipFill>
        <p:spPr>
          <a:xfrm>
            <a:off x="-25427" y="96102"/>
            <a:ext cx="9169427" cy="6768751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439872" y="2708920"/>
            <a:ext cx="6264256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439872" y="4040920"/>
            <a:ext cx="6264256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457200" y="1752600"/>
            <a:ext cx="82296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Kolme pointtia</a:t>
            </a:r>
            <a:br>
              <a:rPr lang="fi-FI"/>
            </a:br>
            <a:r>
              <a:rPr lang="fi-FI" err="1"/>
              <a:t>sdfsdfsf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457200" y="620688"/>
            <a:ext cx="82296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Taitettu kulma 14"/>
          <p:cNvSpPr/>
          <p:nvPr userDrawn="1"/>
        </p:nvSpPr>
        <p:spPr>
          <a:xfrm>
            <a:off x="457200" y="2060848"/>
            <a:ext cx="41148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19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20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1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6" name="Taitettu kulma 15"/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2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"/>
          <a:stretch/>
        </p:blipFill>
        <p:spPr>
          <a:xfrm>
            <a:off x="-25427" y="96102"/>
            <a:ext cx="9169427" cy="6768751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439872" y="2708920"/>
            <a:ext cx="6264256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439872" y="4040920"/>
            <a:ext cx="6264256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Lisää alaotsikko tarvittaessa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37B10E62-1593-49D6-93B6-A8DBB96023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"/>
          <a:stretch/>
        </p:blipFill>
        <p:spPr>
          <a:xfrm>
            <a:off x="-25427" y="96102"/>
            <a:ext cx="9169427" cy="676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406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aitettu kulma 6"/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Taitettu kulma 14"/>
          <p:cNvSpPr/>
          <p:nvPr userDrawn="1"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59"/>
            <a:ext cx="3610744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755576" y="2564905"/>
            <a:ext cx="3528392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18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9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20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3" name="Kyynel 12"/>
          <p:cNvSpPr/>
          <p:nvPr userDrawn="1"/>
        </p:nvSpPr>
        <p:spPr>
          <a:xfrm rot="8115556">
            <a:off x="3709567" y="1675279"/>
            <a:ext cx="1726200" cy="1726200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5" name="Kyynel 14"/>
          <p:cNvSpPr/>
          <p:nvPr userDrawn="1"/>
        </p:nvSpPr>
        <p:spPr>
          <a:xfrm rot="13281518">
            <a:off x="5145878" y="2919948"/>
            <a:ext cx="1726200" cy="17262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7" name="Kyynel 16"/>
          <p:cNvSpPr/>
          <p:nvPr userDrawn="1"/>
        </p:nvSpPr>
        <p:spPr>
          <a:xfrm rot="18822387">
            <a:off x="3734500" y="4289354"/>
            <a:ext cx="1726200" cy="17262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19" name="Kyynel 18"/>
          <p:cNvSpPr/>
          <p:nvPr userDrawn="1"/>
        </p:nvSpPr>
        <p:spPr>
          <a:xfrm rot="2999389">
            <a:off x="315097" y="2279248"/>
            <a:ext cx="2829564" cy="2829564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26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721816" y="3043824"/>
            <a:ext cx="2016125" cy="15113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7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5307716" y="3285852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8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3859738" y="2024696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29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3859738" y="4592072"/>
            <a:ext cx="1424524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/>
              <a:t>Tekstiä</a:t>
            </a:r>
          </a:p>
        </p:txBody>
      </p:sp>
      <p:sp>
        <p:nvSpPr>
          <p:cNvPr id="30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3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3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61" y="89248"/>
            <a:ext cx="9146276" cy="6768752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17083"/>
            <a:ext cx="4464496" cy="2522440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3010050" y="3861048"/>
            <a:ext cx="3146126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1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2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493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457200" y="1752600"/>
            <a:ext cx="82296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Kolme pointtia</a:t>
            </a:r>
            <a:br>
              <a:rPr lang="fi-FI"/>
            </a:br>
            <a:r>
              <a:rPr lang="fi-FI" err="1"/>
              <a:t>sdfsdfsf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528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457200" y="620688"/>
            <a:ext cx="82296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415423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399821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0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4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27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214264" y="6376243"/>
            <a:ext cx="1053480" cy="365125"/>
          </a:xfrm>
        </p:spPr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67744" y="6373915"/>
            <a:ext cx="2895600" cy="365125"/>
          </a:xfrm>
        </p:spPr>
        <p:txBody>
          <a:bodyPr/>
          <a:lstStyle/>
          <a:p>
            <a:r>
              <a:rPr lang="fi-FI"/>
              <a:t>Lähde: Tela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57200" y="6373915"/>
            <a:ext cx="757064" cy="365125"/>
          </a:xfrm>
        </p:spPr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095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435600"/>
            <a:ext cx="82296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214264" y="6376243"/>
            <a:ext cx="105348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11.1.2023</a:t>
            </a:r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267744" y="6373915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57200" y="6373915"/>
            <a:ext cx="757064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977724"/>
            <a:ext cx="1224136" cy="691636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8A68170-E3BB-4885-A260-017A8BC5FCD3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977724"/>
            <a:ext cx="1224136" cy="69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4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  <p:sldLayoutId id="2147483737" r:id="rId18"/>
    <p:sldLayoutId id="2147483738" r:id="rId19"/>
    <p:sldLayoutId id="2147483739" r:id="rId20"/>
    <p:sldLayoutId id="2147483740" r:id="rId21"/>
    <p:sldLayoutId id="2147483649" r:id="rId22"/>
    <p:sldLayoutId id="2147483651" r:id="rId23"/>
    <p:sldLayoutId id="2147483672" r:id="rId24"/>
    <p:sldLayoutId id="2147483670" r:id="rId25"/>
    <p:sldLayoutId id="2147483674" r:id="rId26"/>
    <p:sldLayoutId id="2147483671" r:id="rId27"/>
    <p:sldLayoutId id="2147483666" r:id="rId28"/>
    <p:sldLayoutId id="2147483667" r:id="rId29"/>
    <p:sldLayoutId id="2147483673" r:id="rId30"/>
    <p:sldLayoutId id="2147483668" r:id="rId31"/>
    <p:sldLayoutId id="2147483669" r:id="rId32"/>
    <p:sldLayoutId id="2147483660" r:id="rId33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3B5C77-12F7-4DC6-B02D-D90A9878A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874" y="0"/>
            <a:ext cx="7618040" cy="979200"/>
          </a:xfrm>
        </p:spPr>
        <p:txBody>
          <a:bodyPr>
            <a:normAutofit/>
          </a:bodyPr>
          <a:lstStyle/>
          <a:p>
            <a:pPr algn="ctr"/>
            <a:r>
              <a:rPr lang="fi-FI" sz="2000" dirty="0"/>
              <a:t>Eläkeyhtiöiden siirtoliikkeen </a:t>
            </a:r>
            <a:r>
              <a:rPr lang="fi-FI" sz="2000" dirty="0" err="1"/>
              <a:t>TyEL</a:t>
            </a:r>
            <a:r>
              <a:rPr lang="fi-FI" sz="2000" dirty="0"/>
              <a:t> maksutulo ja</a:t>
            </a:r>
            <a:br>
              <a:rPr lang="fi-FI" sz="2000" dirty="0"/>
            </a:br>
            <a:r>
              <a:rPr lang="fi-FI" sz="2000" dirty="0"/>
              <a:t> kappalemäärä vuosina 2002-2022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4C7A3D95-5B97-4028-9051-D3A044296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D646032D-A784-45AA-96E3-636C5AF1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9806E894-B2B3-0DEB-A06C-CDF085C6A0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737150"/>
              </p:ext>
            </p:extLst>
          </p:nvPr>
        </p:nvGraphicFramePr>
        <p:xfrm>
          <a:off x="928687" y="1154112"/>
          <a:ext cx="7286625" cy="4549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95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DCA0DA-3A76-491D-9A97-0682C014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051" y="0"/>
            <a:ext cx="8229600" cy="979200"/>
          </a:xfrm>
        </p:spPr>
        <p:txBody>
          <a:bodyPr>
            <a:normAutofit/>
          </a:bodyPr>
          <a:lstStyle/>
          <a:p>
            <a:pPr algn="ctr"/>
            <a:r>
              <a:rPr lang="fi-FI" sz="2000" dirty="0"/>
              <a:t>Eläkeyhtiöiden siirtoliikkeen osuus </a:t>
            </a:r>
            <a:r>
              <a:rPr lang="fi-FI" sz="2000" dirty="0" err="1"/>
              <a:t>TyEL</a:t>
            </a:r>
            <a:r>
              <a:rPr lang="fi-FI" sz="2000" dirty="0"/>
              <a:t> maksutulosta ja vakuutuskannasta sekä YEL-vakuutuskannasta 2002-2022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9F1DB75-7F4D-47FF-B9C4-E6D557CBA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11.1.2023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589E41-6C7C-4A3B-A64B-B054F67E8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BE577A80-97F0-5DF0-7D3D-873962406098}"/>
              </a:ext>
            </a:extLst>
          </p:cNvPr>
          <p:cNvGraphicFramePr>
            <a:graphicFrameLocks/>
          </p:cNvGraphicFramePr>
          <p:nvPr/>
        </p:nvGraphicFramePr>
        <p:xfrm>
          <a:off x="1081087" y="1052512"/>
          <a:ext cx="6981825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3162022"/>
      </p:ext>
    </p:extLst>
  </p:cSld>
  <p:clrMapOvr>
    <a:masterClrMapping/>
  </p:clrMapOvr>
</p:sld>
</file>

<file path=ppt/theme/theme1.xml><?xml version="1.0" encoding="utf-8"?>
<a:theme xmlns:a="http://schemas.openxmlformats.org/drawingml/2006/main" name="TeemaTel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emaTela" id="{352FAC43-8EA1-4FD1-9E5C-E2673FD67230}" vid="{ED41A583-7AB8-4B4D-81C7-EAAF5133EC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9DA2A09B1DF4243A7E209899846CAE0" ma:contentTypeVersion="3" ma:contentTypeDescription="Luo uusi asiakirja." ma:contentTypeScope="" ma:versionID="7ff4c5bea62f6b1aaf7d0adcc6bad7af">
  <xsd:schema xmlns:xsd="http://www.w3.org/2001/XMLSchema" xmlns:xs="http://www.w3.org/2001/XMLSchema" xmlns:p="http://schemas.microsoft.com/office/2006/metadata/properties" xmlns:ns2="3530e322-01a2-4734-bba3-ba19dc9cb251" targetNamespace="http://schemas.microsoft.com/office/2006/metadata/properties" ma:root="true" ma:fieldsID="42b586197f58224091145892c35d26b9" ns2:_="">
    <xsd:import namespace="3530e322-01a2-4734-bba3-ba19dc9cb2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0e322-01a2-4734-bba3-ba19dc9cb2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9008CB-8459-44BF-9464-5E6195251EAE}">
  <ds:schemaRefs>
    <ds:schemaRef ds:uri="http://schemas.microsoft.com/office/2006/metadata/properties"/>
    <ds:schemaRef ds:uri="3530e322-01a2-4734-bba3-ba19dc9cb251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3DF4B0C-B52B-4592-976E-CC28C8A345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30e322-01a2-4734-bba3-ba19dc9cb2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DF1E4F-C7E0-4AC4-BEDA-97BEE2DB94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TeemaTela</Template>
  <TotalTime>11</TotalTime>
  <Words>30</Words>
  <Application>Microsoft Office PowerPoint</Application>
  <PresentationFormat>Näytössä katseltava diaesitys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TeemaTela</vt:lpstr>
      <vt:lpstr>Eläkeyhtiöiden siirtoliikkeen TyEL maksutulo ja  kappalemäärä vuosina 2002-2022</vt:lpstr>
      <vt:lpstr>Eläkeyhtiöiden siirtoliikkeen osuus TyEL maksutulosta ja vakuutuskannasta sekä YEL-vakuutuskannasta 2002-2022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Eläkevakuutusyhtiöiden siirtoliikkeen TyEL maksutulo ja kappalemäärä vuosina 2002-2017</dc:title>
  <dc:creator>Maija Schrall</dc:creator>
  <cp:lastModifiedBy>Schrall Maija</cp:lastModifiedBy>
  <cp:revision>2</cp:revision>
  <dcterms:created xsi:type="dcterms:W3CDTF">2017-10-26T07:26:21Z</dcterms:created>
  <dcterms:modified xsi:type="dcterms:W3CDTF">2023-01-12T05:55:41Z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0x01010069DA2A09B1DF4243A7E209899846CAE0</vt:lpwstr>
  </property>
  <property fmtid="{D5CDD505-2E9C-101B-9397-08002B2CF9AE}" pid="3" name="TaxKeyword">
    <vt:lpwstr/>
  </property>
  <property fmtid="{D5CDD505-2E9C-101B-9397-08002B2CF9AE}" pid="4" name="Asiakirjatyyppi">
    <vt:lpwstr>115;#Graafi|34c55580-7425-4b34-bf33-acf01de27934</vt:lpwstr>
  </property>
  <property fmtid="{D5CDD505-2E9C-101B-9397-08002B2CF9AE}" pid="5" name="Asiakokonaisuus">
    <vt:lpwstr>70;#Siirtoliike|0196623d-1801-4a14-9d4e-90278a395bae</vt:lpwstr>
  </property>
  <property fmtid="{D5CDD505-2E9C-101B-9397-08002B2CF9AE}" pid="6" name="SharedWithUsers">
    <vt:lpwstr>49;#Minna Lehmuskero</vt:lpwstr>
  </property>
  <property fmtid="{D5CDD505-2E9C-101B-9397-08002B2CF9AE}" pid="7" name="Order">
    <vt:r8>1200</vt:r8>
  </property>
</Properties>
</file>