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70" r:id="rId5"/>
    <p:sldId id="291" r:id="rId6"/>
    <p:sldId id="299" r:id="rId7"/>
    <p:sldId id="300" r:id="rId8"/>
    <p:sldId id="275" r:id="rId9"/>
    <p:sldId id="301" r:id="rId10"/>
    <p:sldId id="274" r:id="rId11"/>
    <p:sldId id="302" r:id="rId12"/>
    <p:sldId id="303" r:id="rId13"/>
    <p:sldId id="284" r:id="rId14"/>
    <p:sldId id="379" r:id="rId15"/>
    <p:sldId id="380" r:id="rId16"/>
    <p:sldId id="305" r:id="rId17"/>
    <p:sldId id="304" r:id="rId18"/>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100"/>
    <a:srgbClr val="B3B3B3"/>
    <a:srgbClr val="0AA459"/>
    <a:srgbClr val="FF00E2"/>
    <a:srgbClr val="F08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21" autoAdjust="0"/>
    <p:restoredTop sz="97505"/>
  </p:normalViewPr>
  <p:slideViewPr>
    <p:cSldViewPr>
      <p:cViewPr varScale="1">
        <p:scale>
          <a:sx n="110" d="100"/>
          <a:sy n="110" d="100"/>
        </p:scale>
        <p:origin x="528" y="96"/>
      </p:cViewPr>
      <p:guideLst>
        <p:guide orient="horz" pos="2160"/>
        <p:guide pos="3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r>
              <a:rPr lang="fi-FI" dirty="0"/>
              <a:t>21.5.2013</a:t>
            </a:r>
          </a:p>
        </p:txBody>
      </p:sp>
      <p:sp>
        <p:nvSpPr>
          <p:cNvPr id="4" name="Alatunnisteen paikkamerkki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dirty="0"/>
          </a:p>
        </p:txBody>
      </p:sp>
      <p:sp>
        <p:nvSpPr>
          <p:cNvPr id="5" name="Dian numeron paikkamerkki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491ECDB-B9B4-4B5E-8CDA-32F7A8870DC8}" type="slidenum">
              <a:rPr lang="fi-FI" smtClean="0"/>
              <a:t>‹#›</a:t>
            </a:fld>
            <a:endParaRPr lang="fi-FI" dirty="0"/>
          </a:p>
        </p:txBody>
      </p:sp>
    </p:spTree>
    <p:extLst>
      <p:ext uri="{BB962C8B-B14F-4D97-AF65-F5344CB8AC3E}">
        <p14:creationId xmlns:p14="http://schemas.microsoft.com/office/powerpoint/2010/main" val="188950922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r>
              <a:rPr lang="fi-FI" dirty="0"/>
              <a:t>21.5.2013</a:t>
            </a:r>
          </a:p>
        </p:txBody>
      </p:sp>
      <p:sp>
        <p:nvSpPr>
          <p:cNvPr id="4" name="Dian kuvan paikkamerkki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0F39CD1-A85E-4887-8418-7095EFD3A197}" type="slidenum">
              <a:rPr lang="fi-FI" smtClean="0"/>
              <a:t>‹#›</a:t>
            </a:fld>
            <a:endParaRPr lang="fi-FI" dirty="0"/>
          </a:p>
        </p:txBody>
      </p:sp>
    </p:spTree>
    <p:extLst>
      <p:ext uri="{BB962C8B-B14F-4D97-AF65-F5344CB8AC3E}">
        <p14:creationId xmlns:p14="http://schemas.microsoft.com/office/powerpoint/2010/main" val="266798263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7ED4D411-5BD4-D441-BE0B-1A0E1559D332}" type="slidenum">
              <a:rPr lang="en-FI" smtClean="0"/>
              <a:t>1</a:t>
            </a:fld>
            <a:endParaRPr lang="en-FI"/>
          </a:p>
        </p:txBody>
      </p:sp>
    </p:spTree>
    <p:extLst>
      <p:ext uri="{BB962C8B-B14F-4D97-AF65-F5344CB8AC3E}">
        <p14:creationId xmlns:p14="http://schemas.microsoft.com/office/powerpoint/2010/main" val="3950512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D95611F8-CEB3-4F41-AEFA-60E9E4DE376C}" type="slidenum">
              <a:rPr lang="fi-FI" smtClean="0"/>
              <a:t>13</a:t>
            </a:fld>
            <a:endParaRPr lang="fi-FI" dirty="0"/>
          </a:p>
        </p:txBody>
      </p:sp>
    </p:spTree>
    <p:extLst>
      <p:ext uri="{BB962C8B-B14F-4D97-AF65-F5344CB8AC3E}">
        <p14:creationId xmlns:p14="http://schemas.microsoft.com/office/powerpoint/2010/main" val="38263621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8"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9"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1330599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rostelappu, violet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13.3.2022</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2060848"/>
            <a:ext cx="5486400" cy="3672408"/>
          </a:xfrm>
          <a:prstGeom prst="foldedCorner">
            <a:avLst/>
          </a:prstGeom>
          <a:solidFill>
            <a:schemeClr val="accent2"/>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8"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04330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rostelappu, sininen">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13.3.2022</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Taitettu kulma 15"/>
          <p:cNvSpPr/>
          <p:nvPr userDrawn="1"/>
        </p:nvSpPr>
        <p:spPr>
          <a:xfrm>
            <a:off x="609600" y="1988840"/>
            <a:ext cx="5486400" cy="3672408"/>
          </a:xfrm>
          <a:prstGeom prst="foldedCorner">
            <a:avLst/>
          </a:prstGeom>
          <a:solidFill>
            <a:schemeClr val="accent3"/>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7"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9"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577532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rostelappu, vihreä">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äivämäärän paikkamerkki 2"/>
          <p:cNvSpPr>
            <a:spLocks noGrp="1"/>
          </p:cNvSpPr>
          <p:nvPr>
            <p:ph type="dt" sz="half" idx="10"/>
          </p:nvPr>
        </p:nvSpPr>
        <p:spPr/>
        <p:txBody>
          <a:bodyPr/>
          <a:lstStyle/>
          <a:p>
            <a:r>
              <a:rPr lang="fi-FI"/>
              <a:t>13.3.2022</a:t>
            </a:r>
            <a:endParaRPr lang="fi-FI" dirty="0"/>
          </a:p>
        </p:txBody>
      </p:sp>
      <p:sp>
        <p:nvSpPr>
          <p:cNvPr id="4" name="Alatunnisteen paikkamerkki 3"/>
          <p:cNvSpPr>
            <a:spLocks noGrp="1"/>
          </p:cNvSpPr>
          <p:nvPr>
            <p:ph type="ftr" sz="quarter" idx="11"/>
          </p:nvPr>
        </p:nvSpPr>
        <p:spPr/>
        <p:txBody>
          <a:bodyPr/>
          <a:lstStyle/>
          <a:p>
            <a:r>
              <a:rPr lang="fi-FI" dirty="0"/>
              <a:t>Källa: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7" name="Taitettu kulma 6"/>
          <p:cNvSpPr/>
          <p:nvPr userDrawn="1"/>
        </p:nvSpPr>
        <p:spPr>
          <a:xfrm>
            <a:off x="609600" y="1988840"/>
            <a:ext cx="5486400" cy="3672408"/>
          </a:xfrm>
          <a:prstGeom prst="foldedCorner">
            <a:avLst/>
          </a:prstGeom>
          <a:solidFill>
            <a:schemeClr val="accent5"/>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8"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0"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669313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rostelappu, oranss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13.3.2022</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1988840"/>
            <a:ext cx="5486400" cy="3672408"/>
          </a:xfrm>
          <a:prstGeom prst="foldedCorner">
            <a:avLst/>
          </a:prstGeom>
          <a:solidFill>
            <a:schemeClr val="accent1"/>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7"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77100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ljä pisar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a:t>13.3.2022</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Kyynel 15"/>
          <p:cNvSpPr/>
          <p:nvPr userDrawn="1"/>
        </p:nvSpPr>
        <p:spPr>
          <a:xfrm rot="8115556">
            <a:off x="6288397" y="1316027"/>
            <a:ext cx="1965285" cy="196323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18" name="Kyynel 17"/>
          <p:cNvSpPr/>
          <p:nvPr userDrawn="1"/>
        </p:nvSpPr>
        <p:spPr>
          <a:xfrm rot="13281518">
            <a:off x="8050937" y="2791649"/>
            <a:ext cx="1962000" cy="19620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0" name="Kyynel 19"/>
          <p:cNvSpPr/>
          <p:nvPr userDrawn="1"/>
        </p:nvSpPr>
        <p:spPr>
          <a:xfrm rot="18822387">
            <a:off x="6290039" y="4373378"/>
            <a:ext cx="1962000" cy="1962000"/>
          </a:xfrm>
          <a:prstGeom prst="teardrop">
            <a:avLst/>
          </a:prstGeom>
          <a:solidFill>
            <a:srgbClr val="F7D1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1" name="Kyynel 20"/>
          <p:cNvSpPr/>
          <p:nvPr userDrawn="1"/>
        </p:nvSpPr>
        <p:spPr>
          <a:xfrm rot="2700000">
            <a:off x="1947664" y="1879422"/>
            <a:ext cx="3772800" cy="3772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2" name="Tekstin paikkamerkki 25"/>
          <p:cNvSpPr>
            <a:spLocks noGrp="1"/>
          </p:cNvSpPr>
          <p:nvPr>
            <p:ph type="body" sz="quarter" idx="13" hasCustomPrompt="1"/>
          </p:nvPr>
        </p:nvSpPr>
        <p:spPr>
          <a:xfrm>
            <a:off x="2330574" y="2780928"/>
            <a:ext cx="2973338" cy="1774196"/>
          </a:xfrm>
        </p:spPr>
        <p:txBody>
          <a:bodyPr anchor="ctr" anchorCtr="0">
            <a:normAutofit/>
          </a:bodyPr>
          <a:lstStyle>
            <a:lvl1pPr marL="0" indent="0" algn="ctr">
              <a:buNone/>
              <a:defRPr sz="1800" b="1">
                <a:solidFill>
                  <a:schemeClr val="bg1"/>
                </a:solidFill>
              </a:defRPr>
            </a:lvl1pPr>
          </a:lstStyle>
          <a:p>
            <a:pPr lvl="0"/>
            <a:r>
              <a:rPr lang="fi-FI" dirty="0"/>
              <a:t>Tekstiä</a:t>
            </a:r>
          </a:p>
        </p:txBody>
      </p:sp>
      <p:sp>
        <p:nvSpPr>
          <p:cNvPr id="23" name="Tekstin paikkamerkki 25"/>
          <p:cNvSpPr>
            <a:spLocks noGrp="1"/>
          </p:cNvSpPr>
          <p:nvPr>
            <p:ph type="body" sz="quarter" idx="14" hasCustomPrompt="1"/>
          </p:nvPr>
        </p:nvSpPr>
        <p:spPr>
          <a:xfrm>
            <a:off x="8052285" y="3251748"/>
            <a:ext cx="1899365" cy="1079252"/>
          </a:xfrm>
        </p:spPr>
        <p:txBody>
          <a:bodyPr anchor="ctr" anchorCtr="0">
            <a:normAutofit/>
          </a:bodyPr>
          <a:lstStyle>
            <a:lvl1pPr marL="0" indent="0" algn="ctr">
              <a:buNone/>
              <a:defRPr sz="1800" b="1"/>
            </a:lvl1pPr>
          </a:lstStyle>
          <a:p>
            <a:pPr lvl="0"/>
            <a:r>
              <a:rPr lang="fi-FI" dirty="0"/>
              <a:t>Tekstiä</a:t>
            </a:r>
          </a:p>
        </p:txBody>
      </p:sp>
      <p:sp>
        <p:nvSpPr>
          <p:cNvPr id="24" name="Tekstin paikkamerkki 25"/>
          <p:cNvSpPr>
            <a:spLocks noGrp="1"/>
          </p:cNvSpPr>
          <p:nvPr>
            <p:ph type="body" sz="quarter" idx="15" hasCustomPrompt="1"/>
          </p:nvPr>
        </p:nvSpPr>
        <p:spPr>
          <a:xfrm>
            <a:off x="6321357" y="1700808"/>
            <a:ext cx="1899365" cy="1079252"/>
          </a:xfrm>
        </p:spPr>
        <p:txBody>
          <a:bodyPr anchor="ctr" anchorCtr="0">
            <a:normAutofit/>
          </a:bodyPr>
          <a:lstStyle>
            <a:lvl1pPr marL="0" indent="0" algn="ctr">
              <a:buNone/>
              <a:defRPr sz="1800" b="1"/>
            </a:lvl1pPr>
          </a:lstStyle>
          <a:p>
            <a:pPr lvl="0"/>
            <a:r>
              <a:rPr lang="fi-FI" dirty="0"/>
              <a:t>Tekstiä</a:t>
            </a:r>
          </a:p>
        </p:txBody>
      </p:sp>
      <p:sp>
        <p:nvSpPr>
          <p:cNvPr id="25" name="Tekstin paikkamerkki 25"/>
          <p:cNvSpPr>
            <a:spLocks noGrp="1"/>
          </p:cNvSpPr>
          <p:nvPr>
            <p:ph type="body" sz="quarter" idx="16" hasCustomPrompt="1"/>
          </p:nvPr>
        </p:nvSpPr>
        <p:spPr>
          <a:xfrm>
            <a:off x="6321357" y="4817499"/>
            <a:ext cx="1899365" cy="1079252"/>
          </a:xfrm>
        </p:spPr>
        <p:txBody>
          <a:bodyPr anchor="ctr" anchorCtr="0">
            <a:normAutofit/>
          </a:bodyPr>
          <a:lstStyle>
            <a:lvl1pPr marL="0" indent="0" algn="ctr">
              <a:buNone/>
              <a:defRPr sz="1800" b="1"/>
            </a:lvl1pPr>
          </a:lstStyle>
          <a:p>
            <a:pPr lvl="0"/>
            <a:r>
              <a:rPr lang="fi-FI" dirty="0"/>
              <a:t>Tekstiä</a:t>
            </a:r>
          </a:p>
        </p:txBody>
      </p:sp>
    </p:spTree>
    <p:extLst>
      <p:ext uri="{BB962C8B-B14F-4D97-AF65-F5344CB8AC3E}">
        <p14:creationId xmlns:p14="http://schemas.microsoft.com/office/powerpoint/2010/main" val="1577615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13.3.2022</a:t>
            </a:r>
            <a:endParaRPr lang="fi-FI" dirty="0"/>
          </a:p>
        </p:txBody>
      </p:sp>
      <p:sp>
        <p:nvSpPr>
          <p:cNvPr id="10"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1"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479702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ilman otsikkoa">
    <p:spTree>
      <p:nvGrpSpPr>
        <p:cNvPr id="1" name=""/>
        <p:cNvGrpSpPr/>
        <p:nvPr/>
      </p:nvGrpSpPr>
      <p:grpSpPr>
        <a:xfrm>
          <a:off x="0" y="0"/>
          <a:ext cx="0" cy="0"/>
          <a:chOff x="0" y="0"/>
          <a:chExt cx="0" cy="0"/>
        </a:xfrm>
      </p:grpSpPr>
      <p:sp>
        <p:nvSpPr>
          <p:cNvPr id="6" name="Päivämäärän paikkamerkki 3"/>
          <p:cNvSpPr>
            <a:spLocks noGrp="1"/>
          </p:cNvSpPr>
          <p:nvPr>
            <p:ph type="dt" sz="half" idx="10"/>
          </p:nvPr>
        </p:nvSpPr>
        <p:spPr>
          <a:xfrm>
            <a:off x="1619019" y="6376244"/>
            <a:ext cx="2844800" cy="365125"/>
          </a:xfrm>
          <a:prstGeom prst="rect">
            <a:avLst/>
          </a:prstGeom>
        </p:spPr>
        <p:txBody>
          <a:bodyPr/>
          <a:lstStyle/>
          <a:p>
            <a:r>
              <a:rPr lang="fi-FI"/>
              <a:t>13.3.2022</a:t>
            </a:r>
            <a:endParaRPr lang="fi-FI" dirty="0"/>
          </a:p>
        </p:txBody>
      </p:sp>
      <p:sp>
        <p:nvSpPr>
          <p:cNvPr id="7"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8"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181881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Kaksipalstaa, otsikko + ingressi">
    <p:spTree>
      <p:nvGrpSpPr>
        <p:cNvPr id="1" name=""/>
        <p:cNvGrpSpPr/>
        <p:nvPr/>
      </p:nvGrpSpPr>
      <p:grpSpPr>
        <a:xfrm>
          <a:off x="0" y="0"/>
          <a:ext cx="0" cy="0"/>
          <a:chOff x="0" y="0"/>
          <a:chExt cx="0" cy="0"/>
        </a:xfrm>
      </p:grpSpPr>
      <p:sp>
        <p:nvSpPr>
          <p:cNvPr id="2" name="Otsikko 1"/>
          <p:cNvSpPr>
            <a:spLocks noGrp="1"/>
          </p:cNvSpPr>
          <p:nvPr>
            <p:ph type="title"/>
          </p:nvPr>
        </p:nvSpPr>
        <p:spPr>
          <a:xfrm>
            <a:off x="609601" y="908720"/>
            <a:ext cx="4011084" cy="1162050"/>
          </a:xfrm>
        </p:spPr>
        <p:txBody>
          <a:bodyPr anchor="ctr"/>
          <a:lstStyle>
            <a:lvl1pPr algn="l">
              <a:defRPr sz="2000" b="1"/>
            </a:lvl1pPr>
          </a:lstStyle>
          <a:p>
            <a:r>
              <a:rPr lang="fi-FI"/>
              <a:t>Muokkaa perustyylejä naps.</a:t>
            </a:r>
            <a:endParaRPr lang="fi-FI" dirty="0"/>
          </a:p>
        </p:txBody>
      </p:sp>
      <p:sp>
        <p:nvSpPr>
          <p:cNvPr id="3" name="Sisällön paikkamerkki 2"/>
          <p:cNvSpPr>
            <a:spLocks noGrp="1"/>
          </p:cNvSpPr>
          <p:nvPr>
            <p:ph idx="1"/>
          </p:nvPr>
        </p:nvSpPr>
        <p:spPr>
          <a:xfrm>
            <a:off x="4766733" y="908721"/>
            <a:ext cx="6815667" cy="5217443"/>
          </a:xfrm>
        </p:spPr>
        <p:txBody>
          <a:bodyPr/>
          <a:lstStyle>
            <a:lvl1pPr>
              <a:spcAft>
                <a:spcPts val="480"/>
              </a:spcAft>
              <a:defRPr sz="2000">
                <a:solidFill>
                  <a:schemeClr val="tx1"/>
                </a:solidFill>
              </a:defRPr>
            </a:lvl1pPr>
            <a:lvl2pPr>
              <a:spcBef>
                <a:spcPts val="384"/>
              </a:spcBef>
              <a:defRPr sz="1800">
                <a:solidFill>
                  <a:schemeClr val="tx1"/>
                </a:solidFill>
              </a:defRPr>
            </a:lvl2pPr>
            <a:lvl3pPr>
              <a:spcBef>
                <a:spcPts val="384"/>
              </a:spcBef>
              <a:defRPr sz="18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p:cNvSpPr>
            <a:spLocks noGrp="1"/>
          </p:cNvSpPr>
          <p:nvPr>
            <p:ph type="body" sz="half" idx="2"/>
          </p:nvPr>
        </p:nvSpPr>
        <p:spPr>
          <a:xfrm>
            <a:off x="609601" y="2318523"/>
            <a:ext cx="4011084" cy="3807641"/>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a:t>13.3.2022</a:t>
            </a:r>
            <a:endParaRPr lang="fi-FI" dirty="0"/>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542907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09600" y="4800600"/>
            <a:ext cx="10977205" cy="566738"/>
          </a:xfrm>
        </p:spPr>
        <p:txBody>
          <a:bodyPr anchor="ctr"/>
          <a:lstStyle>
            <a:lvl1pPr algn="l">
              <a:defRPr sz="2000" b="1"/>
            </a:lvl1pPr>
          </a:lstStyle>
          <a:p>
            <a:r>
              <a:rPr lang="fi-FI" dirty="0"/>
              <a:t>Muokkaa perustyylejä naps.</a:t>
            </a:r>
          </a:p>
        </p:txBody>
      </p:sp>
      <p:sp>
        <p:nvSpPr>
          <p:cNvPr id="3" name="Kuvan paikkamerkki 2"/>
          <p:cNvSpPr>
            <a:spLocks noGrp="1"/>
          </p:cNvSpPr>
          <p:nvPr>
            <p:ph type="pic" idx="1"/>
          </p:nvPr>
        </p:nvSpPr>
        <p:spPr>
          <a:xfrm>
            <a:off x="609600" y="612775"/>
            <a:ext cx="109772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Vedä kuva paikkamerkkiin tai lisää napsauttamalla kuvaketta</a:t>
            </a:r>
          </a:p>
        </p:txBody>
      </p:sp>
      <p:sp>
        <p:nvSpPr>
          <p:cNvPr id="4" name="Tekstin paikkamerkki 3"/>
          <p:cNvSpPr>
            <a:spLocks noGrp="1"/>
          </p:cNvSpPr>
          <p:nvPr>
            <p:ph type="body" sz="half" idx="2"/>
          </p:nvPr>
        </p:nvSpPr>
        <p:spPr>
          <a:xfrm>
            <a:off x="609600" y="5367338"/>
            <a:ext cx="10977205"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a:t>13.3.2022</a:t>
            </a:r>
            <a:endParaRPr lang="fi-FI" dirty="0"/>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330028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petusdi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4492"/>
            <a:ext cx="12195482" cy="6843507"/>
          </a:xfrm>
          <a:prstGeom prst="rect">
            <a:avLst/>
          </a:prstGeom>
        </p:spPr>
      </p:pic>
      <p:pic>
        <p:nvPicPr>
          <p:cNvPr id="8" name="Kuva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776" y="620688"/>
            <a:ext cx="3805268" cy="2149976"/>
          </a:xfrm>
          <a:prstGeom prst="rect">
            <a:avLst/>
          </a:prstGeom>
        </p:spPr>
      </p:pic>
      <p:sp>
        <p:nvSpPr>
          <p:cNvPr id="5" name="Tekstin paikkamerkki 6"/>
          <p:cNvSpPr>
            <a:spLocks noGrp="1"/>
          </p:cNvSpPr>
          <p:nvPr>
            <p:ph type="body" sz="quarter" idx="13"/>
          </p:nvPr>
        </p:nvSpPr>
        <p:spPr>
          <a:xfrm>
            <a:off x="4013400" y="3861048"/>
            <a:ext cx="4194835" cy="1584176"/>
          </a:xfrm>
        </p:spPr>
        <p:txBody>
          <a:bodyPr>
            <a:normAutofit/>
          </a:bodyPr>
          <a:lstStyle>
            <a:lvl1pPr marL="0" indent="0" algn="ctr">
              <a:spcBef>
                <a:spcPts val="0"/>
              </a:spcBef>
              <a:spcAft>
                <a:spcPts val="1800"/>
              </a:spcAft>
              <a:buNone/>
              <a:defRPr sz="1800" b="1"/>
            </a:lvl1pPr>
          </a:lstStyle>
          <a:p>
            <a:pPr lvl="0"/>
            <a:r>
              <a:rPr lang="fi-FI" dirty="0"/>
              <a:t>Muokkaa tekstin perustyylejä napsauttamalla</a:t>
            </a:r>
          </a:p>
        </p:txBody>
      </p:sp>
    </p:spTree>
    <p:extLst>
      <p:ext uri="{BB962C8B-B14F-4D97-AF65-F5344CB8AC3E}">
        <p14:creationId xmlns:p14="http://schemas.microsoft.com/office/powerpoint/2010/main" val="996351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alatunnisteell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1" name="Kuva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9" name="Päivämäärän paikkamerkki 3"/>
          <p:cNvSpPr>
            <a:spLocks noGrp="1"/>
          </p:cNvSpPr>
          <p:nvPr>
            <p:ph type="dt" sz="half" idx="10"/>
          </p:nvPr>
        </p:nvSpPr>
        <p:spPr>
          <a:xfrm>
            <a:off x="805405" y="6376244"/>
            <a:ext cx="2844800" cy="365125"/>
          </a:xfrm>
          <a:prstGeom prst="rect">
            <a:avLst/>
          </a:prstGeom>
        </p:spPr>
        <p:txBody>
          <a:bodyPr/>
          <a:lstStyle/>
          <a:p>
            <a:r>
              <a:rPr lang="fi-FI"/>
              <a:t>13.3.2022</a:t>
            </a:r>
            <a:endParaRPr lang="fi-FI" dirty="0"/>
          </a:p>
        </p:txBody>
      </p:sp>
      <p:sp>
        <p:nvSpPr>
          <p:cNvPr id="10" name="Alatunnisteen paikkamerkki 4"/>
          <p:cNvSpPr>
            <a:spLocks noGrp="1"/>
          </p:cNvSpPr>
          <p:nvPr>
            <p:ph type="ftr" sz="quarter" idx="11"/>
          </p:nvPr>
        </p:nvSpPr>
        <p:spPr>
          <a:xfrm>
            <a:off x="3650205" y="6373916"/>
            <a:ext cx="3860800" cy="365125"/>
          </a:xfrm>
          <a:prstGeom prst="rect">
            <a:avLst/>
          </a:prstGeom>
        </p:spPr>
        <p:txBody>
          <a:bodyPr/>
          <a:lstStyle>
            <a:lvl1pPr algn="l">
              <a:defRPr/>
            </a:lvl1pPr>
          </a:lstStyle>
          <a:p>
            <a:r>
              <a:rPr lang="fi-FI" dirty="0"/>
              <a:t>Källa: Tela</a:t>
            </a:r>
          </a:p>
        </p:txBody>
      </p:sp>
      <p:sp>
        <p:nvSpPr>
          <p:cNvPr id="13"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14"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377527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p>
        </p:txBody>
      </p:sp>
      <p:sp>
        <p:nvSpPr>
          <p:cNvPr id="3" name="Pystysuoran tekstin paikkamerkki 2"/>
          <p:cNvSpPr>
            <a:spLocks noGrp="1"/>
          </p:cNvSpPr>
          <p:nvPr>
            <p:ph type="body" orient="vert" idx="1"/>
          </p:nvPr>
        </p:nvSpPr>
        <p:spPr/>
        <p:txBody>
          <a:bodyPr vert="eaVert"/>
          <a:lstStyle>
            <a:lvl1pPr>
              <a:spcAft>
                <a:spcPts val="480"/>
              </a:spcAft>
              <a:defRPr/>
            </a:lvl1pPr>
            <a:lvl2pPr>
              <a:spcBef>
                <a:spcPts val="384"/>
              </a:spcBef>
              <a:defRPr/>
            </a:lvl2pPr>
            <a:lvl3pPr>
              <a:spcBef>
                <a:spcPts val="384"/>
              </a:spcBef>
              <a:defRPr/>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a:t>13.3.2022</a:t>
            </a:r>
            <a:endParaRPr lang="fi-FI" dirty="0"/>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06763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839200" y="274639"/>
            <a:ext cx="2743200" cy="5851525"/>
          </a:xfrm>
        </p:spPr>
        <p:txBody>
          <a:bodyPr vert="eaVert"/>
          <a:lstStyle>
            <a:lvl1pPr>
              <a:defRPr b="1"/>
            </a:lvl1pPr>
          </a:lstStyle>
          <a:p>
            <a:r>
              <a:rPr lang="fi-FI"/>
              <a:t>Muokkaa perustyylejä naps.</a:t>
            </a:r>
          </a:p>
        </p:txBody>
      </p:sp>
      <p:sp>
        <p:nvSpPr>
          <p:cNvPr id="3" name="Pystysuoran tekstin paikkamerkki 2"/>
          <p:cNvSpPr>
            <a:spLocks noGrp="1"/>
          </p:cNvSpPr>
          <p:nvPr>
            <p:ph type="body" orient="vert" idx="1"/>
          </p:nvPr>
        </p:nvSpPr>
        <p:spPr>
          <a:xfrm>
            <a:off x="609600" y="274639"/>
            <a:ext cx="8026400" cy="5851525"/>
          </a:xfrm>
        </p:spPr>
        <p:txBody>
          <a:bodyPr vert="eaVert"/>
          <a:lstStyle>
            <a:lvl1pPr>
              <a:spcAft>
                <a:spcPts val="480"/>
              </a:spcAft>
              <a:defRPr/>
            </a:lvl1pPr>
            <a:lvl2pPr>
              <a:spcBef>
                <a:spcPts val="384"/>
              </a:spcBef>
              <a:defRPr/>
            </a:lvl2pPr>
            <a:lvl3pPr>
              <a:spcBef>
                <a:spcPts val="384"/>
              </a:spcBef>
              <a:defRPr/>
            </a:lvl3pPr>
            <a:lvl4pPr>
              <a:spcBef>
                <a:spcPts val="384"/>
              </a:spcBef>
              <a:defRPr/>
            </a:lvl4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a:t>13.3.2022</a:t>
            </a:r>
            <a:endParaRPr lang="fi-FI" dirty="0"/>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165461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Otsikkodi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E0064C-8375-CC9B-2186-CFF5A45407F7}"/>
              </a:ext>
            </a:extLst>
          </p:cNvPr>
          <p:cNvPicPr>
            <a:picLocks noChangeAspect="1"/>
          </p:cNvPicPr>
          <p:nvPr userDrawn="1"/>
        </p:nvPicPr>
        <p:blipFill rotWithShape="1">
          <a:blip r:embed="rId2"/>
          <a:srcRect l="37692" t="3578" r="-601" b="5890"/>
          <a:stretch/>
        </p:blipFill>
        <p:spPr>
          <a:xfrm>
            <a:off x="0" y="0"/>
            <a:ext cx="1655999" cy="6876000"/>
          </a:xfrm>
          <a:prstGeom prst="rect">
            <a:avLst/>
          </a:prstGeom>
        </p:spPr>
      </p:pic>
      <p:pic>
        <p:nvPicPr>
          <p:cNvPr id="11" name="Picture 10">
            <a:extLst>
              <a:ext uri="{FF2B5EF4-FFF2-40B4-BE49-F238E27FC236}">
                <a16:creationId xmlns:a16="http://schemas.microsoft.com/office/drawing/2014/main" id="{1A3786A8-B626-F0E4-9487-DF83CCA69F92}"/>
              </a:ext>
            </a:extLst>
          </p:cNvPr>
          <p:cNvPicPr>
            <a:picLocks noChangeAspect="1"/>
          </p:cNvPicPr>
          <p:nvPr userDrawn="1"/>
        </p:nvPicPr>
        <p:blipFill rotWithShape="1">
          <a:blip r:embed="rId3"/>
          <a:srcRect l="138" t="12884" r="34375" b="10145"/>
          <a:stretch/>
        </p:blipFill>
        <p:spPr>
          <a:xfrm>
            <a:off x="7992000" y="0"/>
            <a:ext cx="4212000" cy="6876000"/>
          </a:xfrm>
          <a:prstGeom prst="rect">
            <a:avLst/>
          </a:prstGeom>
        </p:spPr>
      </p:pic>
      <p:pic>
        <p:nvPicPr>
          <p:cNvPr id="12" name="Picture 11">
            <a:extLst>
              <a:ext uri="{FF2B5EF4-FFF2-40B4-BE49-F238E27FC236}">
                <a16:creationId xmlns:a16="http://schemas.microsoft.com/office/drawing/2014/main" id="{0B68FEFD-5C2D-49F2-1E26-AC5BB329CC3E}"/>
              </a:ext>
            </a:extLst>
          </p:cNvPr>
          <p:cNvPicPr>
            <a:picLocks noChangeAspect="1"/>
          </p:cNvPicPr>
          <p:nvPr userDrawn="1"/>
        </p:nvPicPr>
        <p:blipFill>
          <a:blip r:embed="rId4"/>
          <a:stretch>
            <a:fillRect/>
          </a:stretch>
        </p:blipFill>
        <p:spPr>
          <a:xfrm>
            <a:off x="4921648" y="4029143"/>
            <a:ext cx="1836640" cy="947944"/>
          </a:xfrm>
          <a:prstGeom prst="rect">
            <a:avLst/>
          </a:prstGeom>
        </p:spPr>
      </p:pic>
      <p:sp>
        <p:nvSpPr>
          <p:cNvPr id="14" name="Subtitle 2">
            <a:extLst>
              <a:ext uri="{FF2B5EF4-FFF2-40B4-BE49-F238E27FC236}">
                <a16:creationId xmlns:a16="http://schemas.microsoft.com/office/drawing/2014/main" id="{37743DA3-0160-620F-B69C-400398ABD5FB}"/>
              </a:ext>
            </a:extLst>
          </p:cNvPr>
          <p:cNvSpPr>
            <a:spLocks noGrp="1"/>
          </p:cNvSpPr>
          <p:nvPr>
            <p:ph type="subTitle" idx="1" hasCustomPrompt="1"/>
          </p:nvPr>
        </p:nvSpPr>
        <p:spPr>
          <a:xfrm>
            <a:off x="1524000" y="5784226"/>
            <a:ext cx="9144000" cy="4670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pv.kk.vvvv</a:t>
            </a:r>
            <a:endParaRPr lang="en-FI" dirty="0"/>
          </a:p>
        </p:txBody>
      </p:sp>
      <p:sp>
        <p:nvSpPr>
          <p:cNvPr id="15" name="Content Placeholder 42">
            <a:extLst>
              <a:ext uri="{FF2B5EF4-FFF2-40B4-BE49-F238E27FC236}">
                <a16:creationId xmlns:a16="http://schemas.microsoft.com/office/drawing/2014/main" id="{34D8DB8D-E6E3-439A-E2FA-F837F1DBF326}"/>
              </a:ext>
            </a:extLst>
          </p:cNvPr>
          <p:cNvSpPr>
            <a:spLocks noGrp="1"/>
          </p:cNvSpPr>
          <p:nvPr>
            <p:ph sz="quarter" idx="11"/>
          </p:nvPr>
        </p:nvSpPr>
        <p:spPr>
          <a:xfrm>
            <a:off x="1524000" y="6276788"/>
            <a:ext cx="9144000" cy="452438"/>
          </a:xfrm>
        </p:spPr>
        <p:txBody>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 name="Otsikko 1">
            <a:extLst>
              <a:ext uri="{FF2B5EF4-FFF2-40B4-BE49-F238E27FC236}">
                <a16:creationId xmlns:a16="http://schemas.microsoft.com/office/drawing/2014/main" id="{3C6ECEE9-38A1-C6DD-D83F-1367F2D594B3}"/>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381932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54" y="1"/>
            <a:ext cx="12221309" cy="6858000"/>
          </a:xfrm>
          <a:prstGeom prst="rect">
            <a:avLst/>
          </a:prstGeom>
        </p:spPr>
      </p:pic>
      <p:sp>
        <p:nvSpPr>
          <p:cNvPr id="6" name="Otsikko 1"/>
          <p:cNvSpPr>
            <a:spLocks noGrp="1"/>
          </p:cNvSpPr>
          <p:nvPr>
            <p:ph type="ctrTitle"/>
          </p:nvPr>
        </p:nvSpPr>
        <p:spPr>
          <a:xfrm>
            <a:off x="1919830" y="2708920"/>
            <a:ext cx="8352341" cy="1332000"/>
          </a:xfrm>
        </p:spPr>
        <p:txBody>
          <a:bodyPr/>
          <a:lstStyle>
            <a:lvl1pPr algn="ctr">
              <a:defRPr b="1"/>
            </a:lvl1pPr>
          </a:lstStyle>
          <a:p>
            <a:r>
              <a:rPr lang="fi-FI" dirty="0"/>
              <a:t>Muokkaa perustyylejä naps.</a:t>
            </a:r>
          </a:p>
        </p:txBody>
      </p:sp>
      <p:sp>
        <p:nvSpPr>
          <p:cNvPr id="7" name="Alaotsikko 2"/>
          <p:cNvSpPr>
            <a:spLocks noGrp="1"/>
          </p:cNvSpPr>
          <p:nvPr>
            <p:ph type="subTitle" idx="1" hasCustomPrompt="1"/>
          </p:nvPr>
        </p:nvSpPr>
        <p:spPr>
          <a:xfrm>
            <a:off x="1919830" y="4040920"/>
            <a:ext cx="8352341" cy="1355952"/>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2063567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dirty="0"/>
              <a:t>Muokkaa perustyylejä naps.</a:t>
            </a:r>
          </a:p>
        </p:txBody>
      </p:sp>
      <p:sp>
        <p:nvSpPr>
          <p:cNvPr id="3" name="Sisällön paikkamerkki 2"/>
          <p:cNvSpPr>
            <a:spLocks noGrp="1"/>
          </p:cNvSpPr>
          <p:nvPr>
            <p:ph idx="1"/>
          </p:nvPr>
        </p:nvSpPr>
        <p:spPr/>
        <p:txBody>
          <a:bodyPr/>
          <a:lstStyle>
            <a:lvl1pPr>
              <a:spcAft>
                <a:spcPts val="480"/>
              </a:spcAft>
              <a:defRPr/>
            </a:lvl1pPr>
            <a:lvl2pPr>
              <a:spcBef>
                <a:spcPts val="0"/>
              </a:spcBef>
              <a:spcAft>
                <a:spcPts val="384"/>
              </a:spcAft>
              <a:defRPr/>
            </a:lvl2pPr>
            <a:lvl3pPr>
              <a:spcBef>
                <a:spcPts val="100"/>
              </a:spcBef>
              <a:spcAft>
                <a:spcPts val="384"/>
              </a:spcAft>
              <a:defRPr/>
            </a:lvl3pPr>
            <a:lvl4pPr>
              <a:spcBef>
                <a:spcPts val="100"/>
              </a:spcBef>
              <a:spcAft>
                <a:spcPts val="384"/>
              </a:spcAft>
              <a:defRPr/>
            </a:lvl4pPr>
            <a:lvl5pPr>
              <a:spcBef>
                <a:spcPts val="100"/>
              </a:spcBef>
              <a:spcAft>
                <a:spcPts val="384"/>
              </a:spcAf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äivämäärän paikkamerkki 3"/>
          <p:cNvSpPr>
            <a:spLocks noGrp="1"/>
          </p:cNvSpPr>
          <p:nvPr>
            <p:ph type="dt" sz="half" idx="10"/>
          </p:nvPr>
        </p:nvSpPr>
        <p:spPr>
          <a:xfrm>
            <a:off x="1619019" y="6376244"/>
            <a:ext cx="2844800" cy="365125"/>
          </a:xfrm>
          <a:prstGeom prst="rect">
            <a:avLst/>
          </a:prstGeom>
        </p:spPr>
        <p:txBody>
          <a:bodyPr/>
          <a:lstStyle/>
          <a:p>
            <a:r>
              <a:rPr lang="fi-FI"/>
              <a:t>13.3.2022</a:t>
            </a:r>
            <a:endParaRPr lang="fi-FI" dirty="0"/>
          </a:p>
        </p:txBody>
      </p:sp>
      <p:sp>
        <p:nvSpPr>
          <p:cNvPr id="9"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0"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585217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olme pointti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p:txBody>
          <a:bodyPr/>
          <a:lstStyle/>
          <a:p>
            <a:r>
              <a:rPr lang="fi-FI"/>
              <a:t>13.3.2022</a:t>
            </a:r>
            <a:endParaRPr lang="fi-FI" dirty="0"/>
          </a:p>
        </p:txBody>
      </p:sp>
      <p:sp>
        <p:nvSpPr>
          <p:cNvPr id="4" name="Alatunnisteen paikkamerkki 3"/>
          <p:cNvSpPr>
            <a:spLocks noGrp="1"/>
          </p:cNvSpPr>
          <p:nvPr>
            <p:ph type="ftr" sz="quarter" idx="11"/>
          </p:nvPr>
        </p:nvSpPr>
        <p:spPr/>
        <p:txBody>
          <a:bodyPr/>
          <a:lstStyle/>
          <a:p>
            <a:r>
              <a:rPr lang="fi-FI" dirty="0"/>
              <a:t>Källa: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1752600"/>
            <a:ext cx="10972800" cy="4419600"/>
          </a:xfrm>
        </p:spPr>
        <p:txBody>
          <a:bodyPr>
            <a:normAutofit/>
          </a:bodyPr>
          <a:lstStyle>
            <a:lvl1pPr marL="914400" indent="-914400">
              <a:lnSpc>
                <a:spcPts val="5000"/>
              </a:lnSpc>
              <a:buFont typeface="+mj-lt"/>
              <a:buAutoNum type="arabicPeriod"/>
              <a:defRPr sz="4800" b="1" kern="1200" spc="-80" baseline="0">
                <a:solidFill>
                  <a:schemeClr val="accent2"/>
                </a:solidFill>
              </a:defRPr>
            </a:lvl1pPr>
          </a:lstStyle>
          <a:p>
            <a:r>
              <a:rPr lang="fi-FI" dirty="0"/>
              <a:t>Kolme pointtia</a:t>
            </a:r>
            <a:br>
              <a:rPr lang="fi-FI" dirty="0"/>
            </a:br>
            <a:r>
              <a:rPr lang="fi-FI" dirty="0" err="1"/>
              <a:t>sdfsdfsf</a:t>
            </a:r>
            <a:endParaRPr lang="fi-FI" dirty="0"/>
          </a:p>
        </p:txBody>
      </p:sp>
    </p:spTree>
    <p:extLst>
      <p:ext uri="{BB962C8B-B14F-4D97-AF65-F5344CB8AC3E}">
        <p14:creationId xmlns:p14="http://schemas.microsoft.com/office/powerpoint/2010/main" val="139316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taatti">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13.3.2022</a:t>
            </a:r>
            <a:endParaRPr lang="fi-FI" dirty="0"/>
          </a:p>
        </p:txBody>
      </p:sp>
      <p:sp>
        <p:nvSpPr>
          <p:cNvPr id="4" name="Alatunnisteen paikkamerkki 3"/>
          <p:cNvSpPr>
            <a:spLocks noGrp="1"/>
          </p:cNvSpPr>
          <p:nvPr>
            <p:ph type="ftr" sz="quarter" idx="11"/>
          </p:nvPr>
        </p:nvSpPr>
        <p:spPr/>
        <p:txBody>
          <a:bodyPr/>
          <a:lstStyle/>
          <a:p>
            <a:r>
              <a:rPr lang="fi-FI" dirty="0"/>
              <a:t>Källa: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620688"/>
            <a:ext cx="10972800" cy="5328592"/>
          </a:xfrm>
        </p:spPr>
        <p:txBody>
          <a:bodyPr anchor="ctr" anchorCtr="0">
            <a:normAutofit/>
          </a:bodyPr>
          <a:lstStyle>
            <a:lvl1pPr marL="0" indent="0" algn="ctr">
              <a:lnSpc>
                <a:spcPts val="5000"/>
              </a:lnSpc>
              <a:buFont typeface="+mj-lt"/>
              <a:buNone/>
              <a:defRPr sz="4800" b="1" kern="1200" spc="-80" baseline="0">
                <a:solidFill>
                  <a:schemeClr val="accent2"/>
                </a:solidFill>
              </a:defRPr>
            </a:lvl1pPr>
          </a:lstStyle>
          <a:p>
            <a:r>
              <a:rPr lang="fi-FI" dirty="0"/>
              <a:t>”Lisää sitaatti tähän.”</a:t>
            </a:r>
          </a:p>
        </p:txBody>
      </p:sp>
    </p:spTree>
    <p:extLst>
      <p:ext uri="{BB962C8B-B14F-4D97-AF65-F5344CB8AC3E}">
        <p14:creationId xmlns:p14="http://schemas.microsoft.com/office/powerpoint/2010/main" val="180835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ikappale">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a:xfrm>
            <a:off x="1619019" y="6376244"/>
            <a:ext cx="1404640" cy="365125"/>
          </a:xfrm>
        </p:spPr>
        <p:txBody>
          <a:bodyPr/>
          <a:lstStyle/>
          <a:p>
            <a:r>
              <a:rPr lang="fi-FI"/>
              <a:t>13.3.2022</a:t>
            </a:r>
            <a:endParaRPr lang="fi-FI" dirty="0"/>
          </a:p>
        </p:txBody>
      </p:sp>
      <p:sp>
        <p:nvSpPr>
          <p:cNvPr id="4" name="Alatunnisteen paikkamerkki 3"/>
          <p:cNvSpPr>
            <a:spLocks noGrp="1"/>
          </p:cNvSpPr>
          <p:nvPr>
            <p:ph type="ftr" sz="quarter" idx="11"/>
          </p:nvPr>
        </p:nvSpPr>
        <p:spPr>
          <a:xfrm>
            <a:off x="3028061" y="6373916"/>
            <a:ext cx="3860800" cy="365125"/>
          </a:xfrm>
        </p:spPr>
        <p:txBody>
          <a:bodyPr/>
          <a:lstStyle/>
          <a:p>
            <a:r>
              <a:rPr lang="fi-FI" dirty="0"/>
              <a:t>Källa: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2"/>
          <p:cNvSpPr>
            <a:spLocks noGrp="1"/>
          </p:cNvSpPr>
          <p:nvPr>
            <p:ph idx="1" hasCustomPrompt="1"/>
          </p:nvPr>
        </p:nvSpPr>
        <p:spPr>
          <a:xfrm>
            <a:off x="609600" y="1600201"/>
            <a:ext cx="10972800" cy="4277072"/>
          </a:xfrm>
        </p:spPr>
        <p:txBody>
          <a:bodyPr>
            <a:normAutofit/>
          </a:bodyPr>
          <a:lstStyle>
            <a:lvl1pPr marL="0" indent="0">
              <a:spcAft>
                <a:spcPts val="480"/>
              </a:spcAft>
              <a:buNone/>
              <a:defRPr sz="2400" baseline="0"/>
            </a:lvl1pPr>
            <a:lvl2pPr marL="457200" indent="0">
              <a:spcBef>
                <a:spcPts val="0"/>
              </a:spcBef>
              <a:spcAft>
                <a:spcPts val="384"/>
              </a:spcAft>
              <a:buNone/>
              <a:defRPr/>
            </a:lvl2pPr>
            <a:lvl3pPr marL="914400" indent="0">
              <a:spcBef>
                <a:spcPts val="100"/>
              </a:spcBef>
              <a:spcAft>
                <a:spcPts val="384"/>
              </a:spcAft>
              <a:buNone/>
              <a:defRPr/>
            </a:lvl3pPr>
            <a:lvl4pPr marL="1371600" indent="0">
              <a:spcBef>
                <a:spcPts val="100"/>
              </a:spcBef>
              <a:spcAft>
                <a:spcPts val="384"/>
              </a:spcAft>
              <a:buNone/>
              <a:defRPr/>
            </a:lvl4pPr>
            <a:lvl5pPr marL="1828800" indent="0">
              <a:spcBef>
                <a:spcPts val="100"/>
              </a:spcBef>
              <a:spcAft>
                <a:spcPts val="384"/>
              </a:spcAft>
              <a:buNone/>
              <a:defRPr/>
            </a:lvl5pPr>
          </a:lstStyle>
          <a:p>
            <a:pPr lvl="0"/>
            <a:r>
              <a:rPr lang="fi-FI" dirty="0"/>
              <a:t>Teksti ilman listapallukoita. Kirjoita teksti kappalemuotoon.</a:t>
            </a:r>
          </a:p>
        </p:txBody>
      </p:sp>
    </p:spTree>
    <p:extLst>
      <p:ext uri="{BB962C8B-B14F-4D97-AF65-F5344CB8AC3E}">
        <p14:creationId xmlns:p14="http://schemas.microsoft.com/office/powerpoint/2010/main" val="791002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palst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3" name="Sisällön paikkamerkki 2"/>
          <p:cNvSpPr>
            <a:spLocks noGrp="1"/>
          </p:cNvSpPr>
          <p:nvPr>
            <p:ph sz="half" idx="1"/>
          </p:nvPr>
        </p:nvSpPr>
        <p:spPr>
          <a:xfrm>
            <a:off x="609600" y="1600201"/>
            <a:ext cx="5384800" cy="4525963"/>
          </a:xfrm>
        </p:spPr>
        <p:txBody>
          <a:bodyPr/>
          <a:lstStyle>
            <a:lvl1pPr>
              <a:spcAft>
                <a:spcPts val="480"/>
              </a:spcAft>
              <a:defRPr sz="2000"/>
            </a:lvl1pPr>
            <a:lvl2pPr>
              <a:spcBef>
                <a:spcPts val="384"/>
              </a:spcBef>
              <a:spcAft>
                <a:spcPts val="0"/>
              </a:spcAft>
              <a:defRPr sz="1800"/>
            </a:lvl2pPr>
            <a:lvl3pPr>
              <a:spcBef>
                <a:spcPts val="384"/>
              </a:spcBef>
              <a:defRPr sz="18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97600" y="1600201"/>
            <a:ext cx="5384800" cy="4525963"/>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a:t>13.3.2022</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3"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8698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Kaksi palstaa alaotsikoill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609600" y="2174875"/>
            <a:ext cx="5386917"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93368" y="2174875"/>
            <a:ext cx="5389033"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3" name="Päivämäärän paikkamerkki 3"/>
          <p:cNvSpPr>
            <a:spLocks noGrp="1"/>
          </p:cNvSpPr>
          <p:nvPr>
            <p:ph type="dt" sz="half" idx="10"/>
          </p:nvPr>
        </p:nvSpPr>
        <p:spPr>
          <a:xfrm>
            <a:off x="1619019" y="6376244"/>
            <a:ext cx="2844800" cy="365125"/>
          </a:xfrm>
          <a:prstGeom prst="rect">
            <a:avLst/>
          </a:prstGeom>
        </p:spPr>
        <p:txBody>
          <a:bodyPr/>
          <a:lstStyle/>
          <a:p>
            <a:r>
              <a:rPr lang="fi-FI"/>
              <a:t>13.3.2022</a:t>
            </a:r>
            <a:endParaRPr lang="fi-FI" dirty="0"/>
          </a:p>
        </p:txBody>
      </p:sp>
      <p:sp>
        <p:nvSpPr>
          <p:cNvPr id="14"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5"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357526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435600"/>
            <a:ext cx="10972800" cy="979200"/>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09600" y="1600201"/>
            <a:ext cx="10972800" cy="4277072"/>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Päivämäärän paikkamerkki 3"/>
          <p:cNvSpPr>
            <a:spLocks noGrp="1"/>
          </p:cNvSpPr>
          <p:nvPr>
            <p:ph type="dt" sz="half" idx="2"/>
          </p:nvPr>
        </p:nvSpPr>
        <p:spPr>
          <a:xfrm>
            <a:off x="1619019" y="6376244"/>
            <a:ext cx="1404640" cy="365125"/>
          </a:xfrm>
          <a:prstGeom prst="rect">
            <a:avLst/>
          </a:prstGeom>
        </p:spPr>
        <p:txBody>
          <a:bodyPr/>
          <a:lstStyle>
            <a:lvl1pPr>
              <a:defRPr sz="1000">
                <a:solidFill>
                  <a:schemeClr val="bg1">
                    <a:lumMod val="65000"/>
                  </a:schemeClr>
                </a:solidFill>
              </a:defRPr>
            </a:lvl1pPr>
          </a:lstStyle>
          <a:p>
            <a:r>
              <a:rPr lang="fi-FI"/>
              <a:t>13.3.2022</a:t>
            </a:r>
            <a:endParaRPr lang="fi-FI" dirty="0"/>
          </a:p>
        </p:txBody>
      </p:sp>
      <p:sp>
        <p:nvSpPr>
          <p:cNvPr id="10" name="Alatunnisteen paikkamerkki 4"/>
          <p:cNvSpPr>
            <a:spLocks noGrp="1"/>
          </p:cNvSpPr>
          <p:nvPr>
            <p:ph type="ftr" sz="quarter" idx="3"/>
          </p:nvPr>
        </p:nvSpPr>
        <p:spPr>
          <a:xfrm>
            <a:off x="3023659" y="6373916"/>
            <a:ext cx="3860800" cy="365125"/>
          </a:xfrm>
          <a:prstGeom prst="rect">
            <a:avLst/>
          </a:prstGeom>
        </p:spPr>
        <p:txBody>
          <a:bodyPr/>
          <a:lstStyle>
            <a:lvl1pPr algn="l">
              <a:defRPr sz="1000">
                <a:solidFill>
                  <a:schemeClr val="bg1">
                    <a:lumMod val="65000"/>
                  </a:schemeClr>
                </a:solidFill>
              </a:defRPr>
            </a:lvl1pPr>
          </a:lstStyle>
          <a:p>
            <a:r>
              <a:rPr lang="fi-FI" dirty="0"/>
              <a:t>Källa: Tela</a:t>
            </a:r>
          </a:p>
        </p:txBody>
      </p:sp>
      <p:sp>
        <p:nvSpPr>
          <p:cNvPr id="11" name="Dian numeron paikkamerkki 5"/>
          <p:cNvSpPr>
            <a:spLocks noGrp="1"/>
          </p:cNvSpPr>
          <p:nvPr>
            <p:ph type="sldNum" sz="quarter" idx="4"/>
          </p:nvPr>
        </p:nvSpPr>
        <p:spPr>
          <a:xfrm>
            <a:off x="609600" y="6373916"/>
            <a:ext cx="1009419" cy="365125"/>
          </a:xfrm>
          <a:prstGeom prst="rect">
            <a:avLst/>
          </a:prstGeom>
        </p:spPr>
        <p:txBody>
          <a:bodyPr/>
          <a:lstStyle>
            <a:lvl1pPr>
              <a:defRPr sz="1000">
                <a:solidFill>
                  <a:schemeClr val="bg1">
                    <a:lumMod val="65000"/>
                  </a:schemeClr>
                </a:solidFill>
              </a:defRPr>
            </a:lvl1pPr>
          </a:lstStyle>
          <a:p>
            <a:fld id="{4BA095A8-931A-4B31-B2F3-6A691F15CD38}" type="slidenum">
              <a:rPr lang="fi-FI" smtClean="0"/>
              <a:pPr/>
              <a:t>‹#›</a:t>
            </a:fld>
            <a:endParaRPr lang="fi-FI" dirty="0"/>
          </a:p>
        </p:txBody>
      </p:sp>
      <p:pic>
        <p:nvPicPr>
          <p:cNvPr id="8" name="Kuva 7"/>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0207780" y="5877273"/>
            <a:ext cx="1432836" cy="809552"/>
          </a:xfrm>
          <a:prstGeom prst="rect">
            <a:avLst/>
          </a:prstGeom>
        </p:spPr>
      </p:pic>
    </p:spTree>
    <p:extLst>
      <p:ext uri="{BB962C8B-B14F-4D97-AF65-F5344CB8AC3E}">
        <p14:creationId xmlns:p14="http://schemas.microsoft.com/office/powerpoint/2010/main" val="185017401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2" r:id="rId3"/>
    <p:sldLayoutId id="2147483662" r:id="rId4"/>
    <p:sldLayoutId id="2147483670" r:id="rId5"/>
    <p:sldLayoutId id="2147483674" r:id="rId6"/>
    <p:sldLayoutId id="2147483671" r:id="rId7"/>
    <p:sldLayoutId id="2147483652" r:id="rId8"/>
    <p:sldLayoutId id="2147483653" r:id="rId9"/>
    <p:sldLayoutId id="2147483666" r:id="rId10"/>
    <p:sldLayoutId id="2147483667" r:id="rId11"/>
    <p:sldLayoutId id="2147483673" r:id="rId12"/>
    <p:sldLayoutId id="2147483668" r:id="rId13"/>
    <p:sldLayoutId id="2147483669" r:id="rId14"/>
    <p:sldLayoutId id="2147483654" r:id="rId15"/>
    <p:sldLayoutId id="2147483655" r:id="rId16"/>
    <p:sldLayoutId id="2147483656" r:id="rId17"/>
    <p:sldLayoutId id="2147483657" r:id="rId18"/>
    <p:sldLayoutId id="2147483660" r:id="rId19"/>
    <p:sldLayoutId id="2147483658" r:id="rId20"/>
    <p:sldLayoutId id="2147483659" r:id="rId21"/>
    <p:sldLayoutId id="2147483675" r:id="rId22"/>
  </p:sldLayoutIdLst>
  <p:hf sldNum="0" hdr="0"/>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spcAft>
          <a:spcPts val="1800"/>
        </a:spcAft>
        <a:buClr>
          <a:schemeClr val="accent2"/>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ts val="480"/>
        </a:spcBef>
        <a:spcAft>
          <a:spcPts val="0"/>
        </a:spcAft>
        <a:buClr>
          <a:srgbClr val="00B0F0"/>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hyperlink" Target="http://www.stat.fi/keruu/telq/ohjeet_sv.htmlhttp:/www.stat.fi/keruu/telq/ohjeet.html"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C2FD-6575-A5E7-BAEB-1F18142EA107}"/>
              </a:ext>
            </a:extLst>
          </p:cNvPr>
          <p:cNvSpPr>
            <a:spLocks noGrp="1"/>
          </p:cNvSpPr>
          <p:nvPr>
            <p:ph type="ctrTitle"/>
          </p:nvPr>
        </p:nvSpPr>
        <p:spPr>
          <a:xfrm>
            <a:off x="1524000" y="1772816"/>
            <a:ext cx="8748464" cy="1170882"/>
          </a:xfrm>
        </p:spPr>
        <p:txBody>
          <a:bodyPr>
            <a:normAutofit/>
          </a:bodyPr>
          <a:lstStyle/>
          <a:p>
            <a:r>
              <a:rPr lang="fi-FI" dirty="0"/>
              <a:t>Utveckling av nettoplaceringen av pensionstillgångarna</a:t>
            </a:r>
            <a:endParaRPr lang="en-FI" dirty="0"/>
          </a:p>
        </p:txBody>
      </p:sp>
    </p:spTree>
    <p:extLst>
      <p:ext uri="{BB962C8B-B14F-4D97-AF65-F5344CB8AC3E}">
        <p14:creationId xmlns:p14="http://schemas.microsoft.com/office/powerpoint/2010/main" val="1219189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5431E74-6917-4E54-BDB9-4BF882F4D56E}"/>
              </a:ext>
            </a:extLst>
          </p:cNvPr>
          <p:cNvSpPr>
            <a:spLocks noGrp="1"/>
          </p:cNvSpPr>
          <p:nvPr>
            <p:ph type="dt" sz="half" idx="10"/>
          </p:nvPr>
        </p:nvSpPr>
        <p:spPr/>
        <p:txBody>
          <a:bodyPr/>
          <a:lstStyle/>
          <a:p>
            <a:r>
              <a:rPr lang="fi-FI"/>
              <a:t>13.3.2022</a:t>
            </a:r>
            <a:endParaRPr lang="fi-FI" dirty="0"/>
          </a:p>
        </p:txBody>
      </p:sp>
      <p:sp>
        <p:nvSpPr>
          <p:cNvPr id="3" name="Alatunnisteen paikkamerkki 2">
            <a:extLst>
              <a:ext uri="{FF2B5EF4-FFF2-40B4-BE49-F238E27FC236}">
                <a16:creationId xmlns:a16="http://schemas.microsoft.com/office/drawing/2014/main" id="{6223019F-7798-4071-B416-85C7A38E7794}"/>
              </a:ext>
            </a:extLst>
          </p:cNvPr>
          <p:cNvSpPr>
            <a:spLocks noGrp="1"/>
          </p:cNvSpPr>
          <p:nvPr>
            <p:ph type="ftr" sz="quarter" idx="11"/>
          </p:nvPr>
        </p:nvSpPr>
        <p:spPr/>
        <p:txBody>
          <a:bodyPr/>
          <a:lstStyle/>
          <a:p>
            <a:r>
              <a:rPr lang="fi-FI" dirty="0"/>
              <a:t>Källa: Tela</a:t>
            </a:r>
          </a:p>
        </p:txBody>
      </p:sp>
      <p:pic>
        <p:nvPicPr>
          <p:cNvPr id="5" name="Kuva 4">
            <a:extLst>
              <a:ext uri="{FF2B5EF4-FFF2-40B4-BE49-F238E27FC236}">
                <a16:creationId xmlns:a16="http://schemas.microsoft.com/office/drawing/2014/main" id="{12C56E1B-8A61-FDB3-03BE-61AEED5E7914}"/>
              </a:ext>
            </a:extLst>
          </p:cNvPr>
          <p:cNvPicPr>
            <a:picLocks noChangeAspect="1"/>
          </p:cNvPicPr>
          <p:nvPr/>
        </p:nvPicPr>
        <p:blipFill>
          <a:blip r:embed="rId2"/>
          <a:stretch>
            <a:fillRect/>
          </a:stretch>
        </p:blipFill>
        <p:spPr>
          <a:xfrm>
            <a:off x="1459780" y="100411"/>
            <a:ext cx="8989329" cy="5992886"/>
          </a:xfrm>
          <a:prstGeom prst="rect">
            <a:avLst/>
          </a:prstGeom>
        </p:spPr>
      </p:pic>
    </p:spTree>
    <p:extLst>
      <p:ext uri="{BB962C8B-B14F-4D97-AF65-F5344CB8AC3E}">
        <p14:creationId xmlns:p14="http://schemas.microsoft.com/office/powerpoint/2010/main" val="3229017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13.3.2022</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Källa: Tela</a:t>
            </a:r>
          </a:p>
        </p:txBody>
      </p:sp>
      <p:pic>
        <p:nvPicPr>
          <p:cNvPr id="3" name="Kuva 2">
            <a:extLst>
              <a:ext uri="{FF2B5EF4-FFF2-40B4-BE49-F238E27FC236}">
                <a16:creationId xmlns:a16="http://schemas.microsoft.com/office/drawing/2014/main" id="{A5F14C84-8694-5A9D-6029-08491078551B}"/>
              </a:ext>
            </a:extLst>
          </p:cNvPr>
          <p:cNvPicPr>
            <a:picLocks noChangeAspect="1"/>
          </p:cNvPicPr>
          <p:nvPr/>
        </p:nvPicPr>
        <p:blipFill>
          <a:blip r:embed="rId2"/>
          <a:stretch>
            <a:fillRect/>
          </a:stretch>
        </p:blipFill>
        <p:spPr>
          <a:xfrm>
            <a:off x="1703512" y="260648"/>
            <a:ext cx="8339602" cy="5732747"/>
          </a:xfrm>
          <a:prstGeom prst="rect">
            <a:avLst/>
          </a:prstGeom>
        </p:spPr>
      </p:pic>
    </p:spTree>
    <p:extLst>
      <p:ext uri="{BB962C8B-B14F-4D97-AF65-F5344CB8AC3E}">
        <p14:creationId xmlns:p14="http://schemas.microsoft.com/office/powerpoint/2010/main" val="4261061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13.3.2022</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dirty="0"/>
              <a:t>Källa: Tela</a:t>
            </a:r>
          </a:p>
        </p:txBody>
      </p:sp>
      <p:pic>
        <p:nvPicPr>
          <p:cNvPr id="5" name="Kuva 4">
            <a:extLst>
              <a:ext uri="{FF2B5EF4-FFF2-40B4-BE49-F238E27FC236}">
                <a16:creationId xmlns:a16="http://schemas.microsoft.com/office/drawing/2014/main" id="{42C2E16B-45E5-8D2D-3CE6-33886251D766}"/>
              </a:ext>
            </a:extLst>
          </p:cNvPr>
          <p:cNvPicPr>
            <a:picLocks noChangeAspect="1"/>
          </p:cNvPicPr>
          <p:nvPr/>
        </p:nvPicPr>
        <p:blipFill>
          <a:blip r:embed="rId2"/>
          <a:stretch>
            <a:fillRect/>
          </a:stretch>
        </p:blipFill>
        <p:spPr>
          <a:xfrm>
            <a:off x="1343472" y="116631"/>
            <a:ext cx="8760711" cy="6127011"/>
          </a:xfrm>
          <a:prstGeom prst="rect">
            <a:avLst/>
          </a:prstGeom>
        </p:spPr>
      </p:pic>
    </p:spTree>
    <p:extLst>
      <p:ext uri="{BB962C8B-B14F-4D97-AF65-F5344CB8AC3E}">
        <p14:creationId xmlns:p14="http://schemas.microsoft.com/office/powerpoint/2010/main" val="377946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a:t>13.3.2022</a:t>
            </a:r>
            <a:endParaRPr lang="fi-FI" dirty="0"/>
          </a:p>
        </p:txBody>
      </p:sp>
      <p:sp>
        <p:nvSpPr>
          <p:cNvPr id="6" name="Otsikko 1"/>
          <p:cNvSpPr>
            <a:spLocks noGrp="1"/>
          </p:cNvSpPr>
          <p:nvPr>
            <p:ph type="title"/>
          </p:nvPr>
        </p:nvSpPr>
        <p:spPr>
          <a:xfrm>
            <a:off x="2378359" y="0"/>
            <a:ext cx="7704856" cy="1124490"/>
          </a:xfrm>
        </p:spPr>
        <p:txBody>
          <a:bodyPr>
            <a:normAutofit/>
          </a:bodyPr>
          <a:lstStyle/>
          <a:p>
            <a:pPr algn="ctr"/>
            <a:r>
              <a:rPr lang="sv-FI" sz="2000" b="0" dirty="0"/>
              <a:t>Realavkastning</a:t>
            </a:r>
            <a:r>
              <a:rPr lang="fi-FI" sz="2000" b="0" dirty="0"/>
              <a:t> </a:t>
            </a:r>
            <a:r>
              <a:rPr lang="sv-SE" sz="2000" b="0" dirty="0"/>
              <a:t>på</a:t>
            </a:r>
            <a:r>
              <a:rPr lang="fi-FI" sz="2000" b="0" dirty="0"/>
              <a:t> </a:t>
            </a:r>
            <a:r>
              <a:rPr lang="sv-SE" sz="2000" b="0" dirty="0"/>
              <a:t>arbetspensionsplaceringarna</a:t>
            </a:r>
            <a:r>
              <a:rPr lang="fi-FI" sz="2000" b="0" dirty="0"/>
              <a:t> </a:t>
            </a:r>
            <a:r>
              <a:rPr lang="sv-SE" sz="2000" b="0" dirty="0"/>
              <a:t>inom</a:t>
            </a:r>
            <a:r>
              <a:rPr lang="fi-FI" sz="2000" b="0" dirty="0"/>
              <a:t> </a:t>
            </a:r>
            <a:r>
              <a:rPr lang="sv-SE" sz="2000" b="0" dirty="0"/>
              <a:t>den</a:t>
            </a:r>
            <a:r>
              <a:rPr lang="fi-FI" sz="2000" b="0" dirty="0"/>
              <a:t> </a:t>
            </a:r>
            <a:r>
              <a:rPr lang="sv-SE" sz="2000" b="0" dirty="0"/>
              <a:t>privata</a:t>
            </a:r>
            <a:r>
              <a:rPr lang="fi-FI" sz="2000" b="0" dirty="0"/>
              <a:t> </a:t>
            </a:r>
            <a:r>
              <a:rPr lang="sv-SE" sz="2000" b="0" dirty="0"/>
              <a:t>sektorn</a:t>
            </a:r>
            <a:r>
              <a:rPr lang="fi-FI" sz="2000" b="0" dirty="0"/>
              <a:t> </a:t>
            </a:r>
            <a:r>
              <a:rPr lang="sv-SE" sz="2000" b="0" dirty="0"/>
              <a:t>åren</a:t>
            </a:r>
            <a:r>
              <a:rPr lang="fi-FI" sz="2000" b="0" dirty="0"/>
              <a:t> 1997-2022, </a:t>
            </a:r>
            <a:r>
              <a:rPr lang="sv-FI" sz="2000" b="0" dirty="0"/>
              <a:t>procent</a:t>
            </a:r>
            <a:r>
              <a:rPr lang="fi-FI" sz="2000" b="0" dirty="0"/>
              <a:t> av </a:t>
            </a:r>
            <a:r>
              <a:rPr lang="sv-FI" sz="2000" b="0" dirty="0"/>
              <a:t>sysselsatt</a:t>
            </a:r>
            <a:r>
              <a:rPr lang="fi-FI" sz="2000" b="0" dirty="0"/>
              <a:t> </a:t>
            </a:r>
            <a:r>
              <a:rPr lang="sv-FI" sz="2000" b="0" dirty="0"/>
              <a:t>kapital</a:t>
            </a:r>
          </a:p>
        </p:txBody>
      </p:sp>
      <p:sp>
        <p:nvSpPr>
          <p:cNvPr id="9" name="Alatunnisteen paikkamerkki 8">
            <a:extLst>
              <a:ext uri="{FF2B5EF4-FFF2-40B4-BE49-F238E27FC236}">
                <a16:creationId xmlns:a16="http://schemas.microsoft.com/office/drawing/2014/main" id="{1A27667B-8425-406B-A127-A24A0D6F8628}"/>
              </a:ext>
            </a:extLst>
          </p:cNvPr>
          <p:cNvSpPr>
            <a:spLocks noGrp="1"/>
          </p:cNvSpPr>
          <p:nvPr>
            <p:ph type="ftr" sz="quarter" idx="11"/>
          </p:nvPr>
        </p:nvSpPr>
        <p:spPr/>
        <p:txBody>
          <a:bodyPr/>
          <a:lstStyle/>
          <a:p>
            <a:r>
              <a:rPr lang="fi-FI" dirty="0"/>
              <a:t>Källa: Tela</a:t>
            </a:r>
          </a:p>
        </p:txBody>
      </p:sp>
      <p:pic>
        <p:nvPicPr>
          <p:cNvPr id="2" name="Kuva 1">
            <a:extLst>
              <a:ext uri="{FF2B5EF4-FFF2-40B4-BE49-F238E27FC236}">
                <a16:creationId xmlns:a16="http://schemas.microsoft.com/office/drawing/2014/main" id="{6D96B266-EBFE-E0F8-C95A-AD9DFB24AB71}"/>
              </a:ext>
            </a:extLst>
          </p:cNvPr>
          <p:cNvPicPr>
            <a:picLocks noChangeAspect="1"/>
          </p:cNvPicPr>
          <p:nvPr/>
        </p:nvPicPr>
        <p:blipFill>
          <a:blip r:embed="rId3"/>
          <a:stretch>
            <a:fillRect/>
          </a:stretch>
        </p:blipFill>
        <p:spPr>
          <a:xfrm>
            <a:off x="2348460" y="1102041"/>
            <a:ext cx="7635971" cy="5022041"/>
          </a:xfrm>
          <a:prstGeom prst="rect">
            <a:avLst/>
          </a:prstGeom>
        </p:spPr>
      </p:pic>
    </p:spTree>
    <p:extLst>
      <p:ext uri="{BB962C8B-B14F-4D97-AF65-F5344CB8AC3E}">
        <p14:creationId xmlns:p14="http://schemas.microsoft.com/office/powerpoint/2010/main" val="2928420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037805" y="-65719"/>
            <a:ext cx="8229600" cy="979200"/>
          </a:xfrm>
        </p:spPr>
        <p:txBody>
          <a:bodyPr>
            <a:normAutofit/>
          </a:bodyPr>
          <a:lstStyle/>
          <a:p>
            <a:pPr algn="ctr"/>
            <a:r>
              <a:rPr lang="fi-FI" sz="2000" dirty="0"/>
              <a:t>Statistikreformens inverkan på placeringsstatistiken</a:t>
            </a:r>
            <a:br>
              <a:rPr lang="fi-FI" sz="2000" dirty="0"/>
            </a:br>
            <a:endParaRPr lang="fi-FI" sz="2000" dirty="0"/>
          </a:p>
        </p:txBody>
      </p:sp>
      <p:sp>
        <p:nvSpPr>
          <p:cNvPr id="3" name="Sisällön paikkamerkki 2"/>
          <p:cNvSpPr>
            <a:spLocks noGrp="1"/>
          </p:cNvSpPr>
          <p:nvPr>
            <p:ph idx="1"/>
          </p:nvPr>
        </p:nvSpPr>
        <p:spPr>
          <a:xfrm>
            <a:off x="1776857" y="913482"/>
            <a:ext cx="8927870" cy="4045733"/>
          </a:xfrm>
        </p:spPr>
        <p:txBody>
          <a:bodyPr>
            <a:noAutofit/>
          </a:bodyPr>
          <a:lstStyle/>
          <a:p>
            <a:pPr lvl="0"/>
            <a:r>
              <a:rPr lang="fi-FI" sz="1300" dirty="0"/>
              <a:t>Vissa fondandelar som tidigare klassificerats under placeringar i aktiefonder ingår nu under blandfonder i den rapportering som togs i bruk år 2016.</a:t>
            </a:r>
          </a:p>
          <a:p>
            <a:pPr>
              <a:spcAft>
                <a:spcPts val="1200"/>
              </a:spcAft>
            </a:pPr>
            <a:r>
              <a:rPr lang="fi-FI" sz="1300" dirty="0"/>
              <a:t>Rapporteringen preciserades bland annat i fråga om ställda och mottagna kontantsäkerheter i anslutning till derivat samt fordringar och skulder som gäller köpesumma i anslutning till placeringar. </a:t>
            </a:r>
          </a:p>
          <a:p>
            <a:pPr>
              <a:spcAft>
                <a:spcPts val="1200"/>
              </a:spcAft>
            </a:pPr>
            <a:r>
              <a:rPr lang="fi-FI" sz="1300" dirty="0"/>
              <a:t>I Statistikcentralens nya datainsamling om arbetspensionsanstalternas tillgångar insamlas uppgifter om företagsgruppens externa och interna utlåning, där den interna utlåningen omfattar all utlåning till pensionsförsäkrarens egna bolag inklusive egna fastighetsbolag. I statistikrapporten avskiljs således inte direkt hur stor andel av den interna utlåningen som riktar sig till egna fastighetsbolag. I och med den nya rapporteringen har all utlåning, såväl intern som extern, inkluderats i placeringslånen, vilket innebär att fastighetsplaceringarna minskat medan placeringslånens andel ökat med samma summa. Denna klassificeringsändring har sålunda ingen inverkan på de totala placeringstillgångarna, eftersom posten endast överförts från en placeringskategori till en annan.</a:t>
            </a:r>
          </a:p>
          <a:p>
            <a:pPr lvl="0"/>
            <a:r>
              <a:rPr lang="fi-FI" sz="1300" dirty="0"/>
              <a:t>Dessutom ingår fondandelar som tidigare klassificerats under placeringar i aktiefonder nu under blandfonder i den rapportering som togs i bruk år 2016. Det har emellertid ingen inverkan på de totala tillgångarna.</a:t>
            </a:r>
          </a:p>
          <a:p>
            <a:pPr lvl="0"/>
            <a:r>
              <a:rPr lang="fi-FI" sz="1300" dirty="0"/>
              <a:t>Behandlingen av rapporteringen av nettovärdet av kontraktsstocken avseende derivat har också preciserats.</a:t>
            </a:r>
          </a:p>
          <a:p>
            <a:pPr lvl="0"/>
            <a:r>
              <a:rPr lang="fi-FI" sz="1300" dirty="0"/>
              <a:t>Statistikcentralens anvisningar för datainsamlingen om arbetspensionsanstalternas tillgångar </a:t>
            </a:r>
            <a:r>
              <a:rPr lang="fi-FI" sz="1300" u="sng" dirty="0">
                <a:hlinkClick r:id="rId2"/>
              </a:rPr>
              <a:t>http://www.stat.fi/keruu/telq/ohjeet_sv.html</a:t>
            </a:r>
            <a:r>
              <a:rPr lang="fi-FI" sz="1300" dirty="0"/>
              <a:t>.</a:t>
            </a:r>
            <a:r>
              <a:rPr lang="fi-FI" sz="1300" u="sng" dirty="0">
                <a:hlinkClick r:id="rId2"/>
              </a:rPr>
              <a:t> </a:t>
            </a:r>
            <a:endParaRPr lang="fi-FI" sz="1300" u="sng" dirty="0"/>
          </a:p>
          <a:p>
            <a:pPr marL="0" indent="0">
              <a:buNone/>
            </a:pPr>
            <a:endParaRPr lang="en-US" sz="1300" dirty="0"/>
          </a:p>
          <a:p>
            <a:pPr lvl="0"/>
            <a:endParaRPr lang="en-US" sz="1300" dirty="0"/>
          </a:p>
          <a:p>
            <a:endParaRPr lang="en-US" sz="1300" dirty="0"/>
          </a:p>
        </p:txBody>
      </p:sp>
      <p:sp>
        <p:nvSpPr>
          <p:cNvPr id="4" name="Päivämäärän paikkamerkki 3"/>
          <p:cNvSpPr>
            <a:spLocks noGrp="1"/>
          </p:cNvSpPr>
          <p:nvPr>
            <p:ph type="dt" sz="half" idx="10"/>
          </p:nvPr>
        </p:nvSpPr>
        <p:spPr/>
        <p:txBody>
          <a:bodyPr/>
          <a:lstStyle/>
          <a:p>
            <a:r>
              <a:rPr lang="fi-FI"/>
              <a:t>13.3.2022</a:t>
            </a:r>
            <a:endParaRPr lang="fi-FI" dirty="0"/>
          </a:p>
        </p:txBody>
      </p:sp>
      <p:sp>
        <p:nvSpPr>
          <p:cNvPr id="6" name="Alatunnisteen paikkamerkki 5">
            <a:extLst>
              <a:ext uri="{FF2B5EF4-FFF2-40B4-BE49-F238E27FC236}">
                <a16:creationId xmlns:a16="http://schemas.microsoft.com/office/drawing/2014/main" id="{3113D78A-D8FC-4D96-81EE-8DD57488900A}"/>
              </a:ext>
            </a:extLst>
          </p:cNvPr>
          <p:cNvSpPr>
            <a:spLocks noGrp="1"/>
          </p:cNvSpPr>
          <p:nvPr>
            <p:ph type="ftr" sz="quarter" idx="11"/>
          </p:nvPr>
        </p:nvSpPr>
        <p:spPr/>
        <p:txBody>
          <a:bodyPr/>
          <a:lstStyle/>
          <a:p>
            <a:r>
              <a:rPr lang="fi-FI" dirty="0"/>
              <a:t>Källa: Tela</a:t>
            </a:r>
          </a:p>
        </p:txBody>
      </p:sp>
    </p:spTree>
    <p:extLst>
      <p:ext uri="{BB962C8B-B14F-4D97-AF65-F5344CB8AC3E}">
        <p14:creationId xmlns:p14="http://schemas.microsoft.com/office/powerpoint/2010/main" val="1887986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1943EFF-E7BA-44F8-8DA6-FD0C30EA1DB4}"/>
              </a:ext>
            </a:extLst>
          </p:cNvPr>
          <p:cNvSpPr>
            <a:spLocks noGrp="1"/>
          </p:cNvSpPr>
          <p:nvPr>
            <p:ph type="dt" sz="half" idx="10"/>
          </p:nvPr>
        </p:nvSpPr>
        <p:spPr/>
        <p:txBody>
          <a:bodyPr/>
          <a:lstStyle/>
          <a:p>
            <a:r>
              <a:rPr lang="fi-FI"/>
              <a:t>13.3.2022</a:t>
            </a:r>
            <a:endParaRPr lang="fi-FI" dirty="0"/>
          </a:p>
        </p:txBody>
      </p:sp>
      <p:sp>
        <p:nvSpPr>
          <p:cNvPr id="3" name="Alatunnisteen paikkamerkki 2">
            <a:extLst>
              <a:ext uri="{FF2B5EF4-FFF2-40B4-BE49-F238E27FC236}">
                <a16:creationId xmlns:a16="http://schemas.microsoft.com/office/drawing/2014/main" id="{9DF953B1-6995-4A4F-A9D8-AF1EBF01FDA5}"/>
              </a:ext>
            </a:extLst>
          </p:cNvPr>
          <p:cNvSpPr>
            <a:spLocks noGrp="1"/>
          </p:cNvSpPr>
          <p:nvPr>
            <p:ph type="ftr" sz="quarter" idx="11"/>
          </p:nvPr>
        </p:nvSpPr>
        <p:spPr/>
        <p:txBody>
          <a:bodyPr/>
          <a:lstStyle/>
          <a:p>
            <a:r>
              <a:rPr lang="fi-FI" dirty="0"/>
              <a:t>Källa: Tela</a:t>
            </a:r>
          </a:p>
        </p:txBody>
      </p:sp>
      <p:sp>
        <p:nvSpPr>
          <p:cNvPr id="6" name="Suorakulmio 5">
            <a:extLst>
              <a:ext uri="{FF2B5EF4-FFF2-40B4-BE49-F238E27FC236}">
                <a16:creationId xmlns:a16="http://schemas.microsoft.com/office/drawing/2014/main" id="{725098EE-7563-41E7-8436-11B5EA760278}"/>
              </a:ext>
            </a:extLst>
          </p:cNvPr>
          <p:cNvSpPr/>
          <p:nvPr/>
        </p:nvSpPr>
        <p:spPr>
          <a:xfrm>
            <a:off x="1991544" y="908720"/>
            <a:ext cx="7560840" cy="1200329"/>
          </a:xfrm>
          <a:prstGeom prst="rect">
            <a:avLst/>
          </a:prstGeom>
        </p:spPr>
        <p:txBody>
          <a:bodyPr wrap="square">
            <a:spAutoFit/>
          </a:bodyPr>
          <a:lstStyle/>
          <a:p>
            <a:pPr>
              <a:spcAft>
                <a:spcPts val="0"/>
              </a:spcAft>
            </a:pPr>
            <a:r>
              <a:rPr lang="fi-FI" dirty="0">
                <a:ea typeface="Calibri" panose="020F0502020204030204" pitchFamily="34" charset="0"/>
              </a:rPr>
              <a:t>Enligt arbetspensionsanstalternas </a:t>
            </a:r>
            <a:r>
              <a:rPr lang="fi-FI" b="0" i="0" dirty="0">
                <a:solidFill>
                  <a:srgbClr val="000000"/>
                </a:solidFill>
                <a:effectLst/>
                <a:latin typeface="Trebuchet MS" panose="020B0603020202020204" pitchFamily="34" charset="0"/>
              </a:rPr>
              <a:t>årsredovisningar</a:t>
            </a:r>
            <a:r>
              <a:rPr lang="fi-FI" dirty="0">
                <a:ea typeface="Calibri" panose="020F0502020204030204" pitchFamily="34" charset="0"/>
              </a:rPr>
              <a:t> uppgick placeringstillgångarna den 31.12.2022 till circa 238 miljarder euro, vilket avviker med cirka en miljard från den totala siffran vi uppgett här. </a:t>
            </a:r>
            <a:r>
              <a:rPr lang="en-US" dirty="0">
                <a:ea typeface="Calibri" panose="020F0502020204030204" pitchFamily="34" charset="0"/>
              </a:rPr>
              <a:t>Orsaken ligger i skillnader inom statistikföringsprocessen. </a:t>
            </a:r>
            <a:endParaRPr lang="fi-FI" dirty="0">
              <a:ea typeface="Calibri" panose="020F0502020204030204" pitchFamily="34" charset="0"/>
            </a:endParaRPr>
          </a:p>
        </p:txBody>
      </p:sp>
    </p:spTree>
    <p:extLst>
      <p:ext uri="{BB962C8B-B14F-4D97-AF65-F5344CB8AC3E}">
        <p14:creationId xmlns:p14="http://schemas.microsoft.com/office/powerpoint/2010/main" val="23150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13.3.2022</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Källa: Tela</a:t>
            </a:r>
          </a:p>
        </p:txBody>
      </p:sp>
      <p:pic>
        <p:nvPicPr>
          <p:cNvPr id="5" name="Kuva 4">
            <a:extLst>
              <a:ext uri="{FF2B5EF4-FFF2-40B4-BE49-F238E27FC236}">
                <a16:creationId xmlns:a16="http://schemas.microsoft.com/office/drawing/2014/main" id="{03F1C2AC-E02B-CA33-9725-916AF6E0E90A}"/>
              </a:ext>
            </a:extLst>
          </p:cNvPr>
          <p:cNvPicPr>
            <a:picLocks noChangeAspect="1"/>
          </p:cNvPicPr>
          <p:nvPr/>
        </p:nvPicPr>
        <p:blipFill>
          <a:blip r:embed="rId2"/>
          <a:stretch>
            <a:fillRect/>
          </a:stretch>
        </p:blipFill>
        <p:spPr>
          <a:xfrm>
            <a:off x="1415481" y="84825"/>
            <a:ext cx="9001000" cy="6042338"/>
          </a:xfrm>
          <a:prstGeom prst="rect">
            <a:avLst/>
          </a:prstGeom>
        </p:spPr>
      </p:pic>
    </p:spTree>
    <p:extLst>
      <p:ext uri="{BB962C8B-B14F-4D97-AF65-F5344CB8AC3E}">
        <p14:creationId xmlns:p14="http://schemas.microsoft.com/office/powerpoint/2010/main" val="1192718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13.3.2022</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Källa: Tela</a:t>
            </a:r>
          </a:p>
        </p:txBody>
      </p:sp>
      <p:pic>
        <p:nvPicPr>
          <p:cNvPr id="5" name="Kuva 4">
            <a:extLst>
              <a:ext uri="{FF2B5EF4-FFF2-40B4-BE49-F238E27FC236}">
                <a16:creationId xmlns:a16="http://schemas.microsoft.com/office/drawing/2014/main" id="{2269DF42-4259-1E4D-38CC-FD51E0E23704}"/>
              </a:ext>
            </a:extLst>
          </p:cNvPr>
          <p:cNvPicPr>
            <a:picLocks noChangeAspect="1"/>
          </p:cNvPicPr>
          <p:nvPr/>
        </p:nvPicPr>
        <p:blipFill>
          <a:blip r:embed="rId2"/>
          <a:stretch>
            <a:fillRect/>
          </a:stretch>
        </p:blipFill>
        <p:spPr>
          <a:xfrm>
            <a:off x="1271464" y="141329"/>
            <a:ext cx="8972550" cy="5934075"/>
          </a:xfrm>
          <a:prstGeom prst="rect">
            <a:avLst/>
          </a:prstGeom>
        </p:spPr>
      </p:pic>
    </p:spTree>
    <p:extLst>
      <p:ext uri="{BB962C8B-B14F-4D97-AF65-F5344CB8AC3E}">
        <p14:creationId xmlns:p14="http://schemas.microsoft.com/office/powerpoint/2010/main" val="1818822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13.3.2022</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dirty="0"/>
              <a:t>Källa: Tela</a:t>
            </a:r>
          </a:p>
        </p:txBody>
      </p:sp>
      <p:pic>
        <p:nvPicPr>
          <p:cNvPr id="6" name="Kuva 5">
            <a:extLst>
              <a:ext uri="{FF2B5EF4-FFF2-40B4-BE49-F238E27FC236}">
                <a16:creationId xmlns:a16="http://schemas.microsoft.com/office/drawing/2014/main" id="{CD2F9AE4-E38C-8487-4BCF-8BF1B8E4F5A7}"/>
              </a:ext>
            </a:extLst>
          </p:cNvPr>
          <p:cNvPicPr>
            <a:picLocks noChangeAspect="1"/>
          </p:cNvPicPr>
          <p:nvPr/>
        </p:nvPicPr>
        <p:blipFill>
          <a:blip r:embed="rId2"/>
          <a:stretch>
            <a:fillRect/>
          </a:stretch>
        </p:blipFill>
        <p:spPr>
          <a:xfrm>
            <a:off x="995363" y="193778"/>
            <a:ext cx="9421118" cy="5876103"/>
          </a:xfrm>
          <a:prstGeom prst="rect">
            <a:avLst/>
          </a:prstGeom>
        </p:spPr>
      </p:pic>
    </p:spTree>
    <p:extLst>
      <p:ext uri="{BB962C8B-B14F-4D97-AF65-F5344CB8AC3E}">
        <p14:creationId xmlns:p14="http://schemas.microsoft.com/office/powerpoint/2010/main" val="3653509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13.3.2022</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Källa: Tela</a:t>
            </a:r>
          </a:p>
        </p:txBody>
      </p:sp>
      <p:pic>
        <p:nvPicPr>
          <p:cNvPr id="5" name="Kuva 4">
            <a:extLst>
              <a:ext uri="{FF2B5EF4-FFF2-40B4-BE49-F238E27FC236}">
                <a16:creationId xmlns:a16="http://schemas.microsoft.com/office/drawing/2014/main" id="{D2BA2325-F3B0-7452-9DC3-5B2EF6DF9F8B}"/>
              </a:ext>
            </a:extLst>
          </p:cNvPr>
          <p:cNvPicPr>
            <a:picLocks noChangeAspect="1"/>
          </p:cNvPicPr>
          <p:nvPr/>
        </p:nvPicPr>
        <p:blipFill>
          <a:blip r:embed="rId2"/>
          <a:stretch>
            <a:fillRect/>
          </a:stretch>
        </p:blipFill>
        <p:spPr>
          <a:xfrm>
            <a:off x="695400" y="188640"/>
            <a:ext cx="9649072" cy="5953109"/>
          </a:xfrm>
          <a:prstGeom prst="rect">
            <a:avLst/>
          </a:prstGeom>
        </p:spPr>
      </p:pic>
    </p:spTree>
    <p:extLst>
      <p:ext uri="{BB962C8B-B14F-4D97-AF65-F5344CB8AC3E}">
        <p14:creationId xmlns:p14="http://schemas.microsoft.com/office/powerpoint/2010/main" val="2725398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13.3.2022</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Källa: Tela</a:t>
            </a:r>
          </a:p>
        </p:txBody>
      </p:sp>
      <p:pic>
        <p:nvPicPr>
          <p:cNvPr id="5" name="Kuva 4">
            <a:extLst>
              <a:ext uri="{FF2B5EF4-FFF2-40B4-BE49-F238E27FC236}">
                <a16:creationId xmlns:a16="http://schemas.microsoft.com/office/drawing/2014/main" id="{B2033863-1AB8-13ED-0028-B9DF5B4113C4}"/>
              </a:ext>
            </a:extLst>
          </p:cNvPr>
          <p:cNvPicPr>
            <a:picLocks noChangeAspect="1"/>
          </p:cNvPicPr>
          <p:nvPr/>
        </p:nvPicPr>
        <p:blipFill>
          <a:blip r:embed="rId2"/>
          <a:stretch>
            <a:fillRect/>
          </a:stretch>
        </p:blipFill>
        <p:spPr>
          <a:xfrm>
            <a:off x="1703513" y="34705"/>
            <a:ext cx="8928992" cy="6091353"/>
          </a:xfrm>
          <a:prstGeom prst="rect">
            <a:avLst/>
          </a:prstGeom>
        </p:spPr>
      </p:pic>
    </p:spTree>
    <p:extLst>
      <p:ext uri="{BB962C8B-B14F-4D97-AF65-F5344CB8AC3E}">
        <p14:creationId xmlns:p14="http://schemas.microsoft.com/office/powerpoint/2010/main" val="1995822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13.3.2022</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dirty="0"/>
              <a:t>Källa: Tela</a:t>
            </a:r>
          </a:p>
        </p:txBody>
      </p:sp>
      <p:pic>
        <p:nvPicPr>
          <p:cNvPr id="6" name="Kuva 5">
            <a:extLst>
              <a:ext uri="{FF2B5EF4-FFF2-40B4-BE49-F238E27FC236}">
                <a16:creationId xmlns:a16="http://schemas.microsoft.com/office/drawing/2014/main" id="{B7BAD58A-623D-E57A-BB1A-7D924EC84959}"/>
              </a:ext>
            </a:extLst>
          </p:cNvPr>
          <p:cNvPicPr>
            <a:picLocks noChangeAspect="1"/>
          </p:cNvPicPr>
          <p:nvPr/>
        </p:nvPicPr>
        <p:blipFill>
          <a:blip r:embed="rId2"/>
          <a:stretch>
            <a:fillRect/>
          </a:stretch>
        </p:blipFill>
        <p:spPr>
          <a:xfrm>
            <a:off x="1639785" y="121136"/>
            <a:ext cx="8848704" cy="5954113"/>
          </a:xfrm>
          <a:prstGeom prst="rect">
            <a:avLst/>
          </a:prstGeom>
        </p:spPr>
      </p:pic>
    </p:spTree>
    <p:extLst>
      <p:ext uri="{BB962C8B-B14F-4D97-AF65-F5344CB8AC3E}">
        <p14:creationId xmlns:p14="http://schemas.microsoft.com/office/powerpoint/2010/main" val="1979914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8164E51-1F60-4469-84D6-397C2A7C3363}"/>
              </a:ext>
            </a:extLst>
          </p:cNvPr>
          <p:cNvSpPr>
            <a:spLocks noGrp="1"/>
          </p:cNvSpPr>
          <p:nvPr>
            <p:ph type="dt" sz="half" idx="10"/>
          </p:nvPr>
        </p:nvSpPr>
        <p:spPr/>
        <p:txBody>
          <a:bodyPr/>
          <a:lstStyle/>
          <a:p>
            <a:r>
              <a:rPr lang="fi-FI"/>
              <a:t>13.3.2022</a:t>
            </a:r>
            <a:endParaRPr lang="fi-FI" dirty="0"/>
          </a:p>
        </p:txBody>
      </p:sp>
      <p:sp>
        <p:nvSpPr>
          <p:cNvPr id="3" name="Alatunnisteen paikkamerkki 2">
            <a:extLst>
              <a:ext uri="{FF2B5EF4-FFF2-40B4-BE49-F238E27FC236}">
                <a16:creationId xmlns:a16="http://schemas.microsoft.com/office/drawing/2014/main" id="{27D14218-F19C-4E26-B604-D50B6BDBC138}"/>
              </a:ext>
            </a:extLst>
          </p:cNvPr>
          <p:cNvSpPr>
            <a:spLocks noGrp="1"/>
          </p:cNvSpPr>
          <p:nvPr>
            <p:ph type="ftr" sz="quarter" idx="11"/>
          </p:nvPr>
        </p:nvSpPr>
        <p:spPr/>
        <p:txBody>
          <a:bodyPr/>
          <a:lstStyle/>
          <a:p>
            <a:r>
              <a:rPr lang="fi-FI" dirty="0"/>
              <a:t>Källa: Tela</a:t>
            </a:r>
          </a:p>
        </p:txBody>
      </p:sp>
      <p:pic>
        <p:nvPicPr>
          <p:cNvPr id="6" name="Kuva 5">
            <a:extLst>
              <a:ext uri="{FF2B5EF4-FFF2-40B4-BE49-F238E27FC236}">
                <a16:creationId xmlns:a16="http://schemas.microsoft.com/office/drawing/2014/main" id="{0430EFEE-B1C4-5B72-C03E-4EEFF21F57DB}"/>
              </a:ext>
            </a:extLst>
          </p:cNvPr>
          <p:cNvPicPr>
            <a:picLocks noChangeAspect="1"/>
          </p:cNvPicPr>
          <p:nvPr/>
        </p:nvPicPr>
        <p:blipFill>
          <a:blip r:embed="rId2"/>
          <a:stretch>
            <a:fillRect/>
          </a:stretch>
        </p:blipFill>
        <p:spPr>
          <a:xfrm>
            <a:off x="1487478" y="141597"/>
            <a:ext cx="8687258" cy="5807683"/>
          </a:xfrm>
          <a:prstGeom prst="rect">
            <a:avLst/>
          </a:prstGeom>
        </p:spPr>
      </p:pic>
    </p:spTree>
    <p:extLst>
      <p:ext uri="{BB962C8B-B14F-4D97-AF65-F5344CB8AC3E}">
        <p14:creationId xmlns:p14="http://schemas.microsoft.com/office/powerpoint/2010/main" val="1969524118"/>
      </p:ext>
    </p:extLst>
  </p:cSld>
  <p:clrMapOvr>
    <a:masterClrMapping/>
  </p:clrMapOvr>
</p:sld>
</file>

<file path=ppt/theme/theme1.xml><?xml version="1.0" encoding="utf-8"?>
<a:theme xmlns:a="http://schemas.openxmlformats.org/drawingml/2006/main" name="Office-teema">
  <a:themeElements>
    <a:clrScheme name="TELA">
      <a:dk1>
        <a:srgbClr val="000000"/>
      </a:dk1>
      <a:lt1>
        <a:srgbClr val="FFFFFF"/>
      </a:lt1>
      <a:dk2>
        <a:srgbClr val="000000"/>
      </a:dk2>
      <a:lt2>
        <a:srgbClr val="FFFFFF"/>
      </a:lt2>
      <a:accent1>
        <a:srgbClr val="E75113"/>
      </a:accent1>
      <a:accent2>
        <a:srgbClr val="A53388"/>
      </a:accent2>
      <a:accent3>
        <a:srgbClr val="23BAE2"/>
      </a:accent3>
      <a:accent4>
        <a:srgbClr val="2B7BBB"/>
      </a:accent4>
      <a:accent5>
        <a:srgbClr val="C9D200"/>
      </a:accent5>
      <a:accent6>
        <a:srgbClr val="97BF0D"/>
      </a:accent6>
      <a:hlink>
        <a:srgbClr val="A53388"/>
      </a:hlink>
      <a:folHlink>
        <a:srgbClr val="2B7BBB"/>
      </a:folHlink>
    </a:clrScheme>
    <a:fontScheme name="Koristeelline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uodikas">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la" id="{832210D1-9541-45A3-947B-71FCC75AFB8F}" vid="{0468865B-B8B9-45BB-AF3E-838BEF65D77E}"/>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69DA2A09B1DF4243A7E209899846CAE0" ma:contentTypeVersion="2" ma:contentTypeDescription="Luo uusi asiakirja." ma:contentTypeScope="" ma:versionID="a7cc2c69f44df6436489a4b3680d989a">
  <xsd:schema xmlns:xsd="http://www.w3.org/2001/XMLSchema" xmlns:xs="http://www.w3.org/2001/XMLSchema" xmlns:p="http://schemas.microsoft.com/office/2006/metadata/properties" xmlns:ns2="3530e322-01a2-4734-bba3-ba19dc9cb251" targetNamespace="http://schemas.microsoft.com/office/2006/metadata/properties" ma:root="true" ma:fieldsID="fec660f8d1774a407b3041984fa58b2f" ns2:_="">
    <xsd:import namespace="3530e322-01a2-4734-bba3-ba19dc9cb25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30e322-01a2-4734-bba3-ba19dc9cb2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45DB96-17DA-44E5-95F8-76C96C24DACC}">
  <ds:schemaRefs>
    <ds:schemaRef ds:uri="http://www.w3.org/XML/1998/namespace"/>
    <ds:schemaRef ds:uri="http://purl.org/dc/dcmitype/"/>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3530e322-01a2-4734-bba3-ba19dc9cb251"/>
  </ds:schemaRefs>
</ds:datastoreItem>
</file>

<file path=customXml/itemProps2.xml><?xml version="1.0" encoding="utf-8"?>
<ds:datastoreItem xmlns:ds="http://schemas.openxmlformats.org/officeDocument/2006/customXml" ds:itemID="{3E33E60A-7AAC-4AE1-A828-E16F81A6A2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30e322-01a2-4734-bba3-ba19dc9cb2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048F9E-D9E4-4D95-8705-34AFBBC68C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Tela</Template>
  <TotalTime>3380</TotalTime>
  <Words>338</Words>
  <Application>Microsoft Office PowerPoint</Application>
  <PresentationFormat>Laajakuva</PresentationFormat>
  <Paragraphs>39</Paragraphs>
  <Slides>14</Slides>
  <Notes>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14</vt:i4>
      </vt:variant>
    </vt:vector>
  </HeadingPairs>
  <TitlesOfParts>
    <vt:vector size="18" baseType="lpstr">
      <vt:lpstr>Arial</vt:lpstr>
      <vt:lpstr>Calibri</vt:lpstr>
      <vt:lpstr>Trebuchet MS</vt:lpstr>
      <vt:lpstr>Office-teema</vt:lpstr>
      <vt:lpstr>Utveckling av nettoplaceringen av pensionstillgångarna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Realavkastning på arbetspensionsplaceringarna inom den privata sektorn åren 1997-2022, procent av sysselsatt kapital</vt:lpstr>
      <vt:lpstr>Statistikreformens inverkan på placeringsstatistiken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Tämä on otsikko</dc:title>
  <dc:creator>Marko Myllyaho</dc:creator>
  <cp:lastModifiedBy>Schrall Maija</cp:lastModifiedBy>
  <cp:revision>187</cp:revision>
  <cp:lastPrinted>2020-05-12T08:55:58Z</cp:lastPrinted>
  <dcterms:created xsi:type="dcterms:W3CDTF">2015-12-16T10:13:18Z</dcterms:created>
  <dcterms:modified xsi:type="dcterms:W3CDTF">2023-03-09T08:24:44Z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0x01010069DA2A09B1DF4243A7E209899846CAE0</vt:lpwstr>
  </property>
  <property fmtid="{D5CDD505-2E9C-101B-9397-08002B2CF9AE}" pid="3" name="TaxKeyword">
    <vt:lpwstr/>
  </property>
  <property fmtid="{D5CDD505-2E9C-101B-9397-08002B2CF9AE}" pid="4" name="Asiakirjatyyppi">
    <vt:lpwstr>41;#Esitys|6b3decec-4b81-41f0-bf0e-94ccc16053fc</vt:lpwstr>
  </property>
  <property fmtid="{D5CDD505-2E9C-101B-9397-08002B2CF9AE}" pid="5" name="Asiakokonaisuus">
    <vt:lpwstr>25;#Sijoitustilastot​|7125acfb-daf5-45cd-a0db-3bc85077cd35</vt:lpwstr>
  </property>
  <property fmtid="{D5CDD505-2E9C-101B-9397-08002B2CF9AE}" pid="6" name="Order">
    <vt:r8>750800</vt:r8>
  </property>
</Properties>
</file>