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10" d="100"/>
          <a:sy n="110" d="100"/>
        </p:scale>
        <p:origin x="528"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29.5.2023</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29.5.2023</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29.5.2023</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29.5.2023</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29.5.2023</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29.5.2023</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2C5AE713-D8A0-DD21-9EF7-6E7191A556C5}"/>
              </a:ext>
            </a:extLst>
          </p:cNvPr>
          <p:cNvPicPr>
            <a:picLocks noChangeAspect="1"/>
          </p:cNvPicPr>
          <p:nvPr/>
        </p:nvPicPr>
        <p:blipFill>
          <a:blip r:embed="rId2"/>
          <a:stretch>
            <a:fillRect/>
          </a:stretch>
        </p:blipFill>
        <p:spPr>
          <a:xfrm>
            <a:off x="1487488" y="116631"/>
            <a:ext cx="9017495" cy="5905411"/>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3" name="Kuva 2">
            <a:extLst>
              <a:ext uri="{FF2B5EF4-FFF2-40B4-BE49-F238E27FC236}">
                <a16:creationId xmlns:a16="http://schemas.microsoft.com/office/drawing/2014/main" id="{B33BC12A-2888-AADE-0A11-C86F9DFC7C24}"/>
              </a:ext>
            </a:extLst>
          </p:cNvPr>
          <p:cNvPicPr>
            <a:picLocks noChangeAspect="1"/>
          </p:cNvPicPr>
          <p:nvPr/>
        </p:nvPicPr>
        <p:blipFill>
          <a:blip r:embed="rId2"/>
          <a:stretch>
            <a:fillRect/>
          </a:stretch>
        </p:blipFill>
        <p:spPr>
          <a:xfrm>
            <a:off x="1553721" y="116630"/>
            <a:ext cx="8722368" cy="5976665"/>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3" name="Kuva 2">
            <a:extLst>
              <a:ext uri="{FF2B5EF4-FFF2-40B4-BE49-F238E27FC236}">
                <a16:creationId xmlns:a16="http://schemas.microsoft.com/office/drawing/2014/main" id="{E7BF9577-2642-D3F4-7523-61F1A44C1468}"/>
              </a:ext>
            </a:extLst>
          </p:cNvPr>
          <p:cNvPicPr>
            <a:picLocks noChangeAspect="1"/>
          </p:cNvPicPr>
          <p:nvPr/>
        </p:nvPicPr>
        <p:blipFill>
          <a:blip r:embed="rId2"/>
          <a:stretch>
            <a:fillRect/>
          </a:stretch>
        </p:blipFill>
        <p:spPr>
          <a:xfrm>
            <a:off x="1619019" y="116631"/>
            <a:ext cx="8649483" cy="6048673"/>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1997-2022,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0085AC30-E6C2-6672-BB3F-463E50927C36}"/>
              </a:ext>
            </a:extLst>
          </p:cNvPr>
          <p:cNvPicPr>
            <a:picLocks noChangeAspect="1"/>
          </p:cNvPicPr>
          <p:nvPr/>
        </p:nvPicPr>
        <p:blipFill>
          <a:blip r:embed="rId3"/>
          <a:stretch>
            <a:fillRect/>
          </a:stretch>
        </p:blipFill>
        <p:spPr>
          <a:xfrm>
            <a:off x="1558712" y="1021537"/>
            <a:ext cx="8353712" cy="5028740"/>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29.5.2023</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B5762845-182A-4BBD-953D-360E213381F3}"/>
              </a:ext>
            </a:extLst>
          </p:cNvPr>
          <p:cNvSpPr/>
          <p:nvPr/>
        </p:nvSpPr>
        <p:spPr>
          <a:xfrm>
            <a:off x="2063552" y="620688"/>
            <a:ext cx="7905182" cy="1200329"/>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31</a:t>
            </a:r>
            <a:r>
              <a:rPr lang="en-US" baseline="30000" dirty="0"/>
              <a:t>st</a:t>
            </a:r>
            <a:r>
              <a:rPr lang="en-US" dirty="0"/>
              <a:t> March 2023 was approximately 240 billion euro. The amount presented here differs roughly one billion from the total in the interim reports. This is caused by inaccuracies within the statistical process. </a:t>
            </a:r>
            <a:endParaRPr lang="fi-FI"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20CDD051-D449-F62D-39E0-3449EAFD4B85}"/>
              </a:ext>
            </a:extLst>
          </p:cNvPr>
          <p:cNvPicPr>
            <a:picLocks noChangeAspect="1"/>
          </p:cNvPicPr>
          <p:nvPr/>
        </p:nvPicPr>
        <p:blipFill>
          <a:blip r:embed="rId2"/>
          <a:stretch>
            <a:fillRect/>
          </a:stretch>
        </p:blipFill>
        <p:spPr>
          <a:xfrm>
            <a:off x="1271465" y="119010"/>
            <a:ext cx="9073008" cy="6096857"/>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FC6598D4-8FB3-521E-D923-89A67A4DFCD6}"/>
              </a:ext>
            </a:extLst>
          </p:cNvPr>
          <p:cNvPicPr>
            <a:picLocks noChangeAspect="1"/>
          </p:cNvPicPr>
          <p:nvPr/>
        </p:nvPicPr>
        <p:blipFill>
          <a:blip r:embed="rId2"/>
          <a:stretch>
            <a:fillRect/>
          </a:stretch>
        </p:blipFill>
        <p:spPr>
          <a:xfrm>
            <a:off x="1055440" y="-15038"/>
            <a:ext cx="9377684" cy="6121181"/>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D8B48EED-E832-D210-31EE-16C6ABF2857D}"/>
              </a:ext>
            </a:extLst>
          </p:cNvPr>
          <p:cNvPicPr>
            <a:picLocks noChangeAspect="1"/>
          </p:cNvPicPr>
          <p:nvPr/>
        </p:nvPicPr>
        <p:blipFill>
          <a:blip r:embed="rId2"/>
          <a:stretch>
            <a:fillRect/>
          </a:stretch>
        </p:blipFill>
        <p:spPr>
          <a:xfrm>
            <a:off x="1343472" y="188640"/>
            <a:ext cx="9556822" cy="5760640"/>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DAC1E408-0C69-C6A6-271D-8A9EDC30740A}"/>
              </a:ext>
            </a:extLst>
          </p:cNvPr>
          <p:cNvPicPr>
            <a:picLocks noChangeAspect="1"/>
          </p:cNvPicPr>
          <p:nvPr/>
        </p:nvPicPr>
        <p:blipFill>
          <a:blip r:embed="rId2"/>
          <a:stretch>
            <a:fillRect/>
          </a:stretch>
        </p:blipFill>
        <p:spPr>
          <a:xfrm>
            <a:off x="911424" y="38254"/>
            <a:ext cx="9649072" cy="5938582"/>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3658C623-DC4D-621C-C13A-98E50E9D33BD}"/>
              </a:ext>
            </a:extLst>
          </p:cNvPr>
          <p:cNvPicPr>
            <a:picLocks noChangeAspect="1"/>
          </p:cNvPicPr>
          <p:nvPr/>
        </p:nvPicPr>
        <p:blipFill>
          <a:blip r:embed="rId2"/>
          <a:stretch>
            <a:fillRect/>
          </a:stretch>
        </p:blipFill>
        <p:spPr>
          <a:xfrm>
            <a:off x="1415480" y="0"/>
            <a:ext cx="9073008" cy="6121548"/>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F2405BAA-4AD8-2F6B-91FD-F9D832837C7F}"/>
              </a:ext>
            </a:extLst>
          </p:cNvPr>
          <p:cNvPicPr>
            <a:picLocks noChangeAspect="1"/>
          </p:cNvPicPr>
          <p:nvPr/>
        </p:nvPicPr>
        <p:blipFill>
          <a:blip r:embed="rId2"/>
          <a:stretch>
            <a:fillRect/>
          </a:stretch>
        </p:blipFill>
        <p:spPr>
          <a:xfrm>
            <a:off x="1612438" y="116631"/>
            <a:ext cx="8948256" cy="5976665"/>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F1F1BDDB-3D17-B386-9BA3-AF6A13CAF961}"/>
              </a:ext>
            </a:extLst>
          </p:cNvPr>
          <p:cNvPicPr>
            <a:picLocks noChangeAspect="1"/>
          </p:cNvPicPr>
          <p:nvPr/>
        </p:nvPicPr>
        <p:blipFill>
          <a:blip r:embed="rId2"/>
          <a:stretch>
            <a:fillRect/>
          </a:stretch>
        </p:blipFill>
        <p:spPr>
          <a:xfrm>
            <a:off x="1415481" y="103933"/>
            <a:ext cx="9073008" cy="6012132"/>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3202</TotalTime>
  <Words>425</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1997-2022,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184</cp:revision>
  <cp:lastPrinted>2020-05-12T08:55:58Z</cp:lastPrinted>
  <dcterms:created xsi:type="dcterms:W3CDTF">2015-12-16T10:13:18Z</dcterms:created>
  <dcterms:modified xsi:type="dcterms:W3CDTF">2023-05-29T05:28:03Z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