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rall Maija" initials="SM" lastIdx="1" clrIdx="0">
    <p:extLst>
      <p:ext uri="{19B8F6BF-5375-455C-9EA6-DF929625EA0E}">
        <p15:presenceInfo xmlns:p15="http://schemas.microsoft.com/office/powerpoint/2012/main" userId="S::maija.schrall@tela.fi::60c1a822-4f7e-4063-8333-1039756e1a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A00"/>
    <a:srgbClr val="F7D100"/>
    <a:srgbClr val="B3B3B3"/>
    <a:srgbClr val="0AA459"/>
    <a:srgbClr val="FF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E7D084-0C08-4E85-8759-C949CE50B919}" v="8" dt="2025-01-14T08:16:56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https://telary.sharepoint.com/sites/Tilastot/Jaetut%20asiakirjat/General/SIIRTOLIIKE/Siirtoliike%20Siirtoliikehistoria%202001%20alkaen%20sis&#228;lt&#228;&#228;%20siirtokierros%20ja%20kumulatiiviset%20kuvat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https://telary.sharepoint.com/sites/Tilastot/Jaetut%20asiakirjat/General/SIIRTOLIIKE/Siirtoliike%20Siirtoliikehistoria%202001%20alkaen%20sis&#228;lt&#228;&#228;%20siirtokierros%20ja%20kumulatiiviset%20kuvat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8042323301337"/>
          <c:y val="7.991873400762145E-2"/>
          <c:w val="0.73629939212454809"/>
          <c:h val="0.71907126993741166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'Kumulatiiviset tiedot vuosittai'!$I$5</c:f>
              <c:strCache>
                <c:ptCount val="1"/>
                <c:pt idx="0">
                  <c:v>YEL kpl</c:v>
                </c:pt>
              </c:strCache>
            </c:strRef>
          </c:tx>
          <c:spPr>
            <a:solidFill>
              <a:srgbClr val="0070C0"/>
            </a:solidFill>
            <a:ln w="25400">
              <a:solidFill>
                <a:srgbClr val="0070C0"/>
              </a:solidFill>
            </a:ln>
          </c:spPr>
          <c:invertIfNegative val="0"/>
          <c:cat>
            <c:numRef>
              <c:f>'Kumulatiiviset tiedot vuosittai'!$A$7:$A$29</c:f>
              <c:numCache>
                <c:formatCode>General</c:formatCode>
                <c:ptCount val="2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</c:numCache>
            </c:numRef>
          </c:cat>
          <c:val>
            <c:numRef>
              <c:f>'Kumulatiiviset tiedot vuosittai'!$I$7:$I$29</c:f>
              <c:numCache>
                <c:formatCode>#,##0</c:formatCode>
                <c:ptCount val="23"/>
                <c:pt idx="0">
                  <c:v>6496</c:v>
                </c:pt>
                <c:pt idx="1">
                  <c:v>5763</c:v>
                </c:pt>
                <c:pt idx="2">
                  <c:v>6301</c:v>
                </c:pt>
                <c:pt idx="3">
                  <c:v>6198</c:v>
                </c:pt>
                <c:pt idx="4">
                  <c:v>6714</c:v>
                </c:pt>
                <c:pt idx="5">
                  <c:v>8211</c:v>
                </c:pt>
                <c:pt idx="6">
                  <c:v>8415</c:v>
                </c:pt>
                <c:pt idx="7">
                  <c:v>10079</c:v>
                </c:pt>
                <c:pt idx="8">
                  <c:v>10608</c:v>
                </c:pt>
                <c:pt idx="9">
                  <c:v>11579</c:v>
                </c:pt>
                <c:pt idx="10">
                  <c:v>13541</c:v>
                </c:pt>
                <c:pt idx="11">
                  <c:v>12202</c:v>
                </c:pt>
                <c:pt idx="12">
                  <c:v>11376</c:v>
                </c:pt>
                <c:pt idx="13">
                  <c:v>11578</c:v>
                </c:pt>
                <c:pt idx="14">
                  <c:v>11204</c:v>
                </c:pt>
                <c:pt idx="15">
                  <c:v>15485</c:v>
                </c:pt>
                <c:pt idx="16">
                  <c:v>12562</c:v>
                </c:pt>
                <c:pt idx="17">
                  <c:v>11971</c:v>
                </c:pt>
                <c:pt idx="18">
                  <c:v>10122</c:v>
                </c:pt>
                <c:pt idx="19">
                  <c:v>10006</c:v>
                </c:pt>
                <c:pt idx="20">
                  <c:v>10174</c:v>
                </c:pt>
                <c:pt idx="21">
                  <c:v>11214</c:v>
                </c:pt>
                <c:pt idx="22">
                  <c:v>12942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D-4A24-9D72-658FE383256A}"/>
            </c:ext>
          </c:extLst>
        </c:ser>
        <c:ser>
          <c:idx val="5"/>
          <c:order val="1"/>
          <c:tx>
            <c:strRef>
              <c:f>'Kumulatiiviset tiedot vuosittai'!$G$5</c:f>
              <c:strCache>
                <c:ptCount val="1"/>
                <c:pt idx="0">
                  <c:v>TyEL kpl</c:v>
                </c:pt>
              </c:strCache>
            </c:strRef>
          </c:tx>
          <c:spPr>
            <a:solidFill>
              <a:srgbClr val="F08A00"/>
            </a:solidFill>
            <a:ln w="28575" cap="rnd">
              <a:solidFill>
                <a:schemeClr val="accent6"/>
              </a:solidFill>
              <a:round/>
            </a:ln>
            <a:effectLst/>
          </c:spPr>
          <c:invertIfNegative val="0"/>
          <c:cat>
            <c:numRef>
              <c:f>'Kumulatiiviset tiedot vuosittai'!$A$7:$A$29</c:f>
              <c:numCache>
                <c:formatCode>General</c:formatCode>
                <c:ptCount val="2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</c:numCache>
            </c:numRef>
          </c:cat>
          <c:val>
            <c:numRef>
              <c:f>'Kumulatiiviset tiedot vuosittai'!$G$7:$G$29</c:f>
              <c:numCache>
                <c:formatCode>#,##0</c:formatCode>
                <c:ptCount val="23"/>
                <c:pt idx="0">
                  <c:v>3890</c:v>
                </c:pt>
                <c:pt idx="1">
                  <c:v>3429</c:v>
                </c:pt>
                <c:pt idx="2">
                  <c:v>3689</c:v>
                </c:pt>
                <c:pt idx="3">
                  <c:v>3773</c:v>
                </c:pt>
                <c:pt idx="4">
                  <c:v>3919</c:v>
                </c:pt>
                <c:pt idx="5">
                  <c:v>12447</c:v>
                </c:pt>
                <c:pt idx="6">
                  <c:v>6804</c:v>
                </c:pt>
                <c:pt idx="7">
                  <c:v>7407</c:v>
                </c:pt>
                <c:pt idx="8">
                  <c:v>7913</c:v>
                </c:pt>
                <c:pt idx="9">
                  <c:v>7946</c:v>
                </c:pt>
                <c:pt idx="10">
                  <c:v>8289</c:v>
                </c:pt>
                <c:pt idx="11">
                  <c:v>7675</c:v>
                </c:pt>
                <c:pt idx="12">
                  <c:v>7407</c:v>
                </c:pt>
                <c:pt idx="13">
                  <c:v>7209</c:v>
                </c:pt>
                <c:pt idx="14">
                  <c:v>7587</c:v>
                </c:pt>
                <c:pt idx="15">
                  <c:v>8123</c:v>
                </c:pt>
                <c:pt idx="16">
                  <c:v>9025</c:v>
                </c:pt>
                <c:pt idx="17">
                  <c:v>9036</c:v>
                </c:pt>
                <c:pt idx="18">
                  <c:v>7181</c:v>
                </c:pt>
                <c:pt idx="19">
                  <c:v>8729</c:v>
                </c:pt>
                <c:pt idx="20">
                  <c:v>8544</c:v>
                </c:pt>
                <c:pt idx="21">
                  <c:v>10618</c:v>
                </c:pt>
                <c:pt idx="22">
                  <c:v>10452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D-4A24-9D72-658FE3832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820008911"/>
        <c:axId val="1"/>
      </c:barChart>
      <c:catAx>
        <c:axId val="1820008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6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82000891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716751977837764"/>
          <c:y val="0.90797702588431661"/>
          <c:w val="0.4403682754449435"/>
          <c:h val="7.5286572442043065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333333"/>
              </a:solidFill>
              <a:latin typeface="Trebuchet MS"/>
              <a:ea typeface="Trebuchet MS"/>
              <a:cs typeface="Trebuchet M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098670476558779"/>
          <c:y val="9.1199722279204073E-2"/>
          <c:w val="0.81134743699206269"/>
          <c:h val="0.71180892807560736"/>
        </c:manualLayout>
      </c:layout>
      <c:lineChart>
        <c:grouping val="standard"/>
        <c:varyColors val="0"/>
        <c:ser>
          <c:idx val="2"/>
          <c:order val="0"/>
          <c:tx>
            <c:strRef>
              <c:f>'Kumulatiiviset tiedot vuosittai'!$C$5</c:f>
              <c:strCache>
                <c:ptCount val="1"/>
                <c:pt idx="0">
                  <c:v>Osuus TyEL-vakuutuskannasta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'Kumulatiiviset tiedot vuosittai'!$A$7:$A$29</c:f>
              <c:numCache>
                <c:formatCode>General</c:formatCode>
                <c:ptCount val="2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</c:numCache>
            </c:numRef>
          </c:cat>
          <c:val>
            <c:numRef>
              <c:f>'Kumulatiiviset tiedot vuosittai'!$C$7:$C$29</c:f>
              <c:numCache>
                <c:formatCode>0.0</c:formatCode>
                <c:ptCount val="23"/>
                <c:pt idx="0">
                  <c:v>4</c:v>
                </c:pt>
                <c:pt idx="1">
                  <c:v>3.3</c:v>
                </c:pt>
                <c:pt idx="2">
                  <c:v>3.6</c:v>
                </c:pt>
                <c:pt idx="3">
                  <c:v>5.4</c:v>
                </c:pt>
                <c:pt idx="4">
                  <c:v>3.7</c:v>
                </c:pt>
                <c:pt idx="5">
                  <c:v>11.8</c:v>
                </c:pt>
                <c:pt idx="6">
                  <c:v>6.4</c:v>
                </c:pt>
                <c:pt idx="7">
                  <c:v>5.4</c:v>
                </c:pt>
                <c:pt idx="8">
                  <c:v>5.5</c:v>
                </c:pt>
                <c:pt idx="9">
                  <c:v>5.5</c:v>
                </c:pt>
                <c:pt idx="10">
                  <c:v>5.6</c:v>
                </c:pt>
                <c:pt idx="11">
                  <c:v>5.2</c:v>
                </c:pt>
                <c:pt idx="12">
                  <c:v>5.0999999999999996</c:v>
                </c:pt>
                <c:pt idx="13">
                  <c:v>5</c:v>
                </c:pt>
                <c:pt idx="14">
                  <c:v>5.3</c:v>
                </c:pt>
                <c:pt idx="15">
                  <c:v>5.3</c:v>
                </c:pt>
                <c:pt idx="16">
                  <c:v>6</c:v>
                </c:pt>
                <c:pt idx="17">
                  <c:v>5.8</c:v>
                </c:pt>
                <c:pt idx="18">
                  <c:v>4.5999999999999996</c:v>
                </c:pt>
                <c:pt idx="19">
                  <c:v>5.9</c:v>
                </c:pt>
                <c:pt idx="20">
                  <c:v>5.9</c:v>
                </c:pt>
                <c:pt idx="21">
                  <c:v>7.4</c:v>
                </c:pt>
                <c:pt idx="22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FF-4F6D-A5CC-5A59D49A2DA1}"/>
            </c:ext>
          </c:extLst>
        </c:ser>
        <c:ser>
          <c:idx val="0"/>
          <c:order val="1"/>
          <c:tx>
            <c:strRef>
              <c:f>'Kumulatiiviset tiedot vuosittai'!$D$5</c:f>
              <c:strCache>
                <c:ptCount val="1"/>
                <c:pt idx="0">
                  <c:v>Osuus YEL-vakuutuskannasta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'Kumulatiiviset tiedot vuosittai'!$A$7:$A$29</c:f>
              <c:numCache>
                <c:formatCode>General</c:formatCode>
                <c:ptCount val="2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</c:numCache>
            </c:numRef>
          </c:cat>
          <c:val>
            <c:numRef>
              <c:f>'Kumulatiiviset tiedot vuosittai'!$D$7:$D$29</c:f>
              <c:numCache>
                <c:formatCode>0.0</c:formatCode>
                <c:ptCount val="23"/>
                <c:pt idx="0">
                  <c:v>4</c:v>
                </c:pt>
                <c:pt idx="1">
                  <c:v>3.4</c:v>
                </c:pt>
                <c:pt idx="2">
                  <c:v>3.8</c:v>
                </c:pt>
                <c:pt idx="3">
                  <c:v>5.3</c:v>
                </c:pt>
                <c:pt idx="4">
                  <c:v>3.8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5.3</c:v>
                </c:pt>
                <c:pt idx="8">
                  <c:v>5.5</c:v>
                </c:pt>
                <c:pt idx="9">
                  <c:v>6</c:v>
                </c:pt>
                <c:pt idx="10">
                  <c:v>6.6</c:v>
                </c:pt>
                <c:pt idx="11">
                  <c:v>5.8</c:v>
                </c:pt>
                <c:pt idx="12">
                  <c:v>5.5</c:v>
                </c:pt>
                <c:pt idx="13">
                  <c:v>5.6</c:v>
                </c:pt>
                <c:pt idx="14">
                  <c:v>5.5</c:v>
                </c:pt>
                <c:pt idx="15">
                  <c:v>6.2</c:v>
                </c:pt>
                <c:pt idx="16">
                  <c:v>6.2</c:v>
                </c:pt>
                <c:pt idx="17">
                  <c:v>5.8</c:v>
                </c:pt>
                <c:pt idx="18">
                  <c:v>4.8</c:v>
                </c:pt>
                <c:pt idx="19">
                  <c:v>4.9000000000000004</c:v>
                </c:pt>
                <c:pt idx="20">
                  <c:v>4.8</c:v>
                </c:pt>
                <c:pt idx="21">
                  <c:v>5.0999999999999996</c:v>
                </c:pt>
                <c:pt idx="22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FF-4F6D-A5CC-5A59D49A2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0015631"/>
        <c:axId val="1"/>
      </c:lineChart>
      <c:catAx>
        <c:axId val="1820015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8200156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423555991244065"/>
          <c:y val="0.88897805774278216"/>
          <c:w val="0.85991012167655745"/>
          <c:h val="9.974068241469814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333333"/>
              </a:solidFill>
              <a:latin typeface="Trebuchet MS"/>
              <a:ea typeface="Trebuchet MS"/>
              <a:cs typeface="Trebuchet M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/>
              <a:t>21.5.2013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39CD1-A85E-4887-8418-7095EFD3A19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814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C2DC17C-B9CA-4FE6-A71A-A49B488800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72883F07-F7D3-423F-B02A-EF179ABD72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5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Taitettu kulma 14"/>
          <p:cNvSpPr/>
          <p:nvPr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2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1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aitettu kulma 14">
            <a:extLst>
              <a:ext uri="{FF2B5EF4-FFF2-40B4-BE49-F238E27FC236}">
                <a16:creationId xmlns:a16="http://schemas.microsoft.com/office/drawing/2014/main" id="{474A1713-A68B-474B-8861-D3DF5C6B4FBB}"/>
              </a:ext>
            </a:extLst>
          </p:cNvPr>
          <p:cNvSpPr/>
          <p:nvPr userDrawn="1"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330840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6" name="Taitettu kulma 15"/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2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aitettu kulma 15">
            <a:extLst>
              <a:ext uri="{FF2B5EF4-FFF2-40B4-BE49-F238E27FC236}">
                <a16:creationId xmlns:a16="http://schemas.microsoft.com/office/drawing/2014/main" id="{7620A209-96FD-4A7F-A9A9-F50EE49F6621}"/>
              </a:ext>
            </a:extLst>
          </p:cNvPr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3798943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aitettu kulma 6"/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9" name="Taitettu kulma 6">
            <a:extLst>
              <a:ext uri="{FF2B5EF4-FFF2-40B4-BE49-F238E27FC236}">
                <a16:creationId xmlns:a16="http://schemas.microsoft.com/office/drawing/2014/main" id="{1CC8096E-4002-43A4-A9E0-B77709AB6438}"/>
              </a:ext>
            </a:extLst>
          </p:cNvPr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251062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Taitettu kulma 14"/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8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9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0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aitettu kulma 14">
            <a:extLst>
              <a:ext uri="{FF2B5EF4-FFF2-40B4-BE49-F238E27FC236}">
                <a16:creationId xmlns:a16="http://schemas.microsoft.com/office/drawing/2014/main" id="{11A24CF4-E101-459B-9E1B-88EC9D6927C0}"/>
              </a:ext>
            </a:extLst>
          </p:cNvPr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517134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3" name="Kyynel 12"/>
          <p:cNvSpPr/>
          <p:nvPr/>
        </p:nvSpPr>
        <p:spPr>
          <a:xfrm rot="8115556">
            <a:off x="3709567" y="1675279"/>
            <a:ext cx="1726200" cy="17262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5" name="Kyynel 14"/>
          <p:cNvSpPr/>
          <p:nvPr/>
        </p:nvSpPr>
        <p:spPr>
          <a:xfrm rot="13281518">
            <a:off x="5145878" y="2919948"/>
            <a:ext cx="1726200" cy="17262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7" name="Kyynel 16"/>
          <p:cNvSpPr/>
          <p:nvPr/>
        </p:nvSpPr>
        <p:spPr>
          <a:xfrm rot="18822387">
            <a:off x="3734500" y="4289354"/>
            <a:ext cx="1726200" cy="17262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9" name="Kyynel 18"/>
          <p:cNvSpPr/>
          <p:nvPr/>
        </p:nvSpPr>
        <p:spPr>
          <a:xfrm rot="2999389">
            <a:off x="315097" y="2279248"/>
            <a:ext cx="2829564" cy="2829564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6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721816" y="3043824"/>
            <a:ext cx="2016125" cy="15113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7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716" y="328585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8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3859738" y="2024696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9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3859738" y="459207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3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3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3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Kyynel 13">
            <a:extLst>
              <a:ext uri="{FF2B5EF4-FFF2-40B4-BE49-F238E27FC236}">
                <a16:creationId xmlns:a16="http://schemas.microsoft.com/office/drawing/2014/main" id="{D2C5E35B-AB52-4E4D-90AF-31B7B515D219}"/>
              </a:ext>
            </a:extLst>
          </p:cNvPr>
          <p:cNvSpPr/>
          <p:nvPr userDrawn="1"/>
        </p:nvSpPr>
        <p:spPr>
          <a:xfrm rot="8115556">
            <a:off x="3709567" y="1675279"/>
            <a:ext cx="1726200" cy="17262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6" name="Kyynel 15">
            <a:extLst>
              <a:ext uri="{FF2B5EF4-FFF2-40B4-BE49-F238E27FC236}">
                <a16:creationId xmlns:a16="http://schemas.microsoft.com/office/drawing/2014/main" id="{FB218069-072A-47D6-922F-0025089DA221}"/>
              </a:ext>
            </a:extLst>
          </p:cNvPr>
          <p:cNvSpPr/>
          <p:nvPr userDrawn="1"/>
        </p:nvSpPr>
        <p:spPr>
          <a:xfrm rot="13281518">
            <a:off x="5145878" y="2919948"/>
            <a:ext cx="1726200" cy="17262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8" name="Kyynel 17">
            <a:extLst>
              <a:ext uri="{FF2B5EF4-FFF2-40B4-BE49-F238E27FC236}">
                <a16:creationId xmlns:a16="http://schemas.microsoft.com/office/drawing/2014/main" id="{50159D98-BCAA-49DC-BBE1-D33441678F73}"/>
              </a:ext>
            </a:extLst>
          </p:cNvPr>
          <p:cNvSpPr/>
          <p:nvPr userDrawn="1"/>
        </p:nvSpPr>
        <p:spPr>
          <a:xfrm rot="18822387">
            <a:off x="3734500" y="4289354"/>
            <a:ext cx="1726200" cy="17262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0" name="Kyynel 19">
            <a:extLst>
              <a:ext uri="{FF2B5EF4-FFF2-40B4-BE49-F238E27FC236}">
                <a16:creationId xmlns:a16="http://schemas.microsoft.com/office/drawing/2014/main" id="{689397E4-FA03-42BC-8BFC-E56F973A2DE8}"/>
              </a:ext>
            </a:extLst>
          </p:cNvPr>
          <p:cNvSpPr/>
          <p:nvPr userDrawn="1"/>
        </p:nvSpPr>
        <p:spPr>
          <a:xfrm rot="2999389">
            <a:off x="315097" y="2279248"/>
            <a:ext cx="2829564" cy="2829564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27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3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4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07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1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620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318522"/>
            <a:ext cx="3008313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452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23290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612775"/>
            <a:ext cx="823290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8232904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3502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1" y="89248"/>
            <a:ext cx="9146276" cy="676875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7083"/>
            <a:ext cx="4464496" cy="2522440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010050" y="3861048"/>
            <a:ext cx="3146126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51F70FF-0FFE-472A-8BC3-E959C9CC7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1" y="89248"/>
            <a:ext cx="9146276" cy="676875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33998C8-0970-4BEF-A3EB-555D892482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7083"/>
            <a:ext cx="4464496" cy="252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5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4054" y="6376243"/>
            <a:ext cx="108762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91680" y="637391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17" name="Kuva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EE0AEEAD-644C-4A25-8F0D-C394541342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5FA138EC-060E-4FAF-A1A3-C578998C18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67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456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5001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4054" y="6376243"/>
            <a:ext cx="108762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91680" y="637391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17" name="Kuva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/>
        </p:blipFill>
        <p:spPr>
          <a:xfrm>
            <a:off x="-25427" y="96102"/>
            <a:ext cx="9169427" cy="6768751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439872" y="2708920"/>
            <a:ext cx="6264256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439872" y="4040920"/>
            <a:ext cx="6264256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1752600"/>
            <a:ext cx="82296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Kolme pointtia</a:t>
            </a:r>
            <a:br>
              <a:rPr lang="fi-FI"/>
            </a:br>
            <a:r>
              <a:rPr lang="fi-FI" err="1"/>
              <a:t>sdfsdfsf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620688"/>
            <a:ext cx="82296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Taitettu kulma 14"/>
          <p:cNvSpPr/>
          <p:nvPr userDrawn="1"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2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1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Taitettu kulma 15"/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2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/>
        </p:blipFill>
        <p:spPr>
          <a:xfrm>
            <a:off x="-25427" y="96102"/>
            <a:ext cx="9169427" cy="6768751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439872" y="2708920"/>
            <a:ext cx="6264256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439872" y="4040920"/>
            <a:ext cx="6264256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37B10E62-1593-49D6-93B6-A8DBB96023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/>
        </p:blipFill>
        <p:spPr>
          <a:xfrm>
            <a:off x="-25427" y="96102"/>
            <a:ext cx="9169427" cy="676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406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aitettu kulma 6"/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Taitettu kulma 14"/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8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9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0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3" name="Kyynel 12"/>
          <p:cNvSpPr/>
          <p:nvPr userDrawn="1"/>
        </p:nvSpPr>
        <p:spPr>
          <a:xfrm rot="8115556">
            <a:off x="3709567" y="1675279"/>
            <a:ext cx="1726200" cy="17262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5" name="Kyynel 14"/>
          <p:cNvSpPr/>
          <p:nvPr userDrawn="1"/>
        </p:nvSpPr>
        <p:spPr>
          <a:xfrm rot="13281518">
            <a:off x="5145878" y="2919948"/>
            <a:ext cx="1726200" cy="17262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7" name="Kyynel 16"/>
          <p:cNvSpPr/>
          <p:nvPr userDrawn="1"/>
        </p:nvSpPr>
        <p:spPr>
          <a:xfrm rot="18822387">
            <a:off x="3734500" y="4289354"/>
            <a:ext cx="1726200" cy="17262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9" name="Kyynel 18"/>
          <p:cNvSpPr/>
          <p:nvPr userDrawn="1"/>
        </p:nvSpPr>
        <p:spPr>
          <a:xfrm rot="2999389">
            <a:off x="315097" y="2279248"/>
            <a:ext cx="2829564" cy="2829564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6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721816" y="3043824"/>
            <a:ext cx="2016125" cy="15113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7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716" y="328585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8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3859738" y="2024696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9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3859738" y="459207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3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3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3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1" y="89248"/>
            <a:ext cx="9146276" cy="676875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7083"/>
            <a:ext cx="4464496" cy="2522440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010050" y="3861048"/>
            <a:ext cx="3146126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493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1752600"/>
            <a:ext cx="82296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Kolme pointtia</a:t>
            </a:r>
            <a:br>
              <a:rPr lang="fi-FI"/>
            </a:br>
            <a:r>
              <a:rPr lang="fi-FI" err="1"/>
              <a:t>sdfsdfsf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28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620688"/>
            <a:ext cx="82296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415423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399821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4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27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95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435600"/>
            <a:ext cx="82296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214264" y="6376243"/>
            <a:ext cx="105348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14.1.2025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67744" y="637391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57200" y="6373915"/>
            <a:ext cx="757064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77724"/>
            <a:ext cx="1224136" cy="691636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8A68170-E3BB-4885-A260-017A8BC5FCD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77724"/>
            <a:ext cx="1224136" cy="69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4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  <p:sldLayoutId id="2147483737" r:id="rId18"/>
    <p:sldLayoutId id="2147483738" r:id="rId19"/>
    <p:sldLayoutId id="2147483739" r:id="rId20"/>
    <p:sldLayoutId id="2147483740" r:id="rId21"/>
    <p:sldLayoutId id="2147483649" r:id="rId22"/>
    <p:sldLayoutId id="2147483651" r:id="rId23"/>
    <p:sldLayoutId id="2147483672" r:id="rId24"/>
    <p:sldLayoutId id="2147483670" r:id="rId25"/>
    <p:sldLayoutId id="2147483674" r:id="rId26"/>
    <p:sldLayoutId id="2147483671" r:id="rId27"/>
    <p:sldLayoutId id="2147483666" r:id="rId28"/>
    <p:sldLayoutId id="2147483667" r:id="rId29"/>
    <p:sldLayoutId id="2147483673" r:id="rId30"/>
    <p:sldLayoutId id="2147483668" r:id="rId31"/>
    <p:sldLayoutId id="2147483669" r:id="rId32"/>
    <p:sldLayoutId id="2147483660" r:id="rId33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3B5C77-12F7-4DC6-B02D-D90A9878A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" y="116632"/>
            <a:ext cx="8229600" cy="979200"/>
          </a:xfrm>
        </p:spPr>
        <p:txBody>
          <a:bodyPr anchor="ctr">
            <a:normAutofit/>
          </a:bodyPr>
          <a:lstStyle/>
          <a:p>
            <a:pPr algn="ctr"/>
            <a:r>
              <a:rPr lang="fi-FI" sz="2000" dirty="0"/>
              <a:t>Eläkeyhtiöiden siirtoliikkeen YEL ja TyEL</a:t>
            </a:r>
            <a:br>
              <a:rPr lang="fi-FI" sz="2000" dirty="0"/>
            </a:br>
            <a:r>
              <a:rPr lang="fi-FI" sz="2000" dirty="0"/>
              <a:t> kappalemäärät vuosina 2002-2024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4C7A3D95-5B97-4028-9051-D3A044296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14.1.2025</a:t>
            </a:r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D646032D-A784-45AA-96E3-636C5AF1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Lähde: Tela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F05E09EB-3579-B715-F88B-CBB911DC57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830086"/>
              </p:ext>
            </p:extLst>
          </p:nvPr>
        </p:nvGraphicFramePr>
        <p:xfrm>
          <a:off x="301752" y="1095832"/>
          <a:ext cx="8385048" cy="473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95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DCA0DA-3A76-491D-9A97-0682C014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051" y="0"/>
            <a:ext cx="7910877" cy="979200"/>
          </a:xfrm>
        </p:spPr>
        <p:txBody>
          <a:bodyPr>
            <a:normAutofit/>
          </a:bodyPr>
          <a:lstStyle/>
          <a:p>
            <a:pPr algn="ctr"/>
            <a:r>
              <a:rPr lang="fi-FI" sz="2000" dirty="0"/>
              <a:t>Eläkeyhtiöiden siirtoliikkeen osuus TyEL ja YEL-vakuutuskannasta 2002-2024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9F1DB75-7F4D-47FF-B9C4-E6D557CBA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14.1.2025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589E41-6C7C-4A3B-A64B-B054F67E8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EC675D95-5E30-03F3-6DA9-F04327FC8D95}"/>
              </a:ext>
            </a:extLst>
          </p:cNvPr>
          <p:cNvGraphicFramePr>
            <a:graphicFrameLocks/>
          </p:cNvGraphicFramePr>
          <p:nvPr/>
        </p:nvGraphicFramePr>
        <p:xfrm>
          <a:off x="1014412" y="1047750"/>
          <a:ext cx="7115175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3162022"/>
      </p:ext>
    </p:extLst>
  </p:cSld>
  <p:clrMapOvr>
    <a:masterClrMapping/>
  </p:clrMapOvr>
</p:sld>
</file>

<file path=ppt/theme/theme1.xml><?xml version="1.0" encoding="utf-8"?>
<a:theme xmlns:a="http://schemas.openxmlformats.org/drawingml/2006/main" name="TeemaTel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emaTela" id="{352FAC43-8EA1-4FD1-9E5C-E2673FD67230}" vid="{ED41A583-7AB8-4B4D-81C7-EAAF5133EC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08b4c2-5760-49a6-901a-6f5fffdd6222" xsi:nil="true"/>
    <lcf76f155ced4ddcb4097134ff3c332f xmlns="3530e322-01a2-4734-bba3-ba19dc9cb25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9DA2A09B1DF4243A7E209899846CAE0" ma:contentTypeVersion="10" ma:contentTypeDescription="Luo uusi asiakirja." ma:contentTypeScope="" ma:versionID="5a1f3ce37bcc031324c9a9bca7efa82c">
  <xsd:schema xmlns:xsd="http://www.w3.org/2001/XMLSchema" xmlns:xs="http://www.w3.org/2001/XMLSchema" xmlns:p="http://schemas.microsoft.com/office/2006/metadata/properties" xmlns:ns2="3530e322-01a2-4734-bba3-ba19dc9cb251" xmlns:ns3="ed08b4c2-5760-49a6-901a-6f5fffdd6222" targetNamespace="http://schemas.microsoft.com/office/2006/metadata/properties" ma:root="true" ma:fieldsID="f2e8740be6bec49639dd1262f297dd7d" ns2:_="" ns3:_="">
    <xsd:import namespace="3530e322-01a2-4734-bba3-ba19dc9cb251"/>
    <xsd:import namespace="ed08b4c2-5760-49a6-901a-6f5fffdd6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0e322-01a2-4734-bba3-ba19dc9cb2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a325ba61-116c-4d7c-9c25-2c1b148ea2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8b4c2-5760-49a6-901a-6f5fffdd622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0a661ad-45c4-41d0-a273-82ae4abf6c27}" ma:internalName="TaxCatchAll" ma:showField="CatchAllData" ma:web="196503a0-d14b-4cbf-bd50-cfd87ba04c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9008CB-8459-44BF-9464-5E6195251EAE}">
  <ds:schemaRefs>
    <ds:schemaRef ds:uri="http://schemas.microsoft.com/office/2006/metadata/properties"/>
    <ds:schemaRef ds:uri="http://purl.org/dc/terms/"/>
    <ds:schemaRef ds:uri="http://www.w3.org/XML/1998/namespace"/>
    <ds:schemaRef ds:uri="3530e322-01a2-4734-bba3-ba19dc9cb251"/>
    <ds:schemaRef ds:uri="http://purl.org/dc/dcmitype/"/>
    <ds:schemaRef ds:uri="ed08b4c2-5760-49a6-901a-6f5fffdd6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DD3230C-A44C-476E-99AD-C7A20645C4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30e322-01a2-4734-bba3-ba19dc9cb251"/>
    <ds:schemaRef ds:uri="ed08b4c2-5760-49a6-901a-6f5fffdd6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DF1E4F-C7E0-4AC4-BEDA-97BEE2DB94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TeemaTela</Template>
  <TotalTime>253</TotalTime>
  <Words>27</Words>
  <Application>Microsoft Office PowerPoint</Application>
  <PresentationFormat>Näytössä katseltava diaesitys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TeemaTela</vt:lpstr>
      <vt:lpstr>Eläkeyhtiöiden siirtoliikkeen YEL ja TyEL  kappalemäärät vuosina 2002-2024</vt:lpstr>
      <vt:lpstr>Eläkeyhtiöiden siirtoliikkeen osuus TyEL ja YEL-vakuutuskannasta 2002-2024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Eläkevakuutusyhtiöiden siirtoliikkeen TyEL maksutulo ja kappalemäärä vuosina 2002-2017</dc:title>
  <dc:creator>Maija Schrall</dc:creator>
  <cp:lastModifiedBy>Schrall Maija</cp:lastModifiedBy>
  <cp:revision>2</cp:revision>
  <dcterms:created xsi:type="dcterms:W3CDTF">2017-10-26T07:26:21Z</dcterms:created>
  <dcterms:modified xsi:type="dcterms:W3CDTF">2025-01-14T10:12:04Z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0x01010069DA2A09B1DF4243A7E209899846CAE0</vt:lpwstr>
  </property>
  <property fmtid="{D5CDD505-2E9C-101B-9397-08002B2CF9AE}" pid="3" name="TaxKeyword">
    <vt:lpwstr/>
  </property>
  <property fmtid="{D5CDD505-2E9C-101B-9397-08002B2CF9AE}" pid="4" name="Asiakirjatyyppi">
    <vt:lpwstr>115;#Graafi|34c55580-7425-4b34-bf33-acf01de27934</vt:lpwstr>
  </property>
  <property fmtid="{D5CDD505-2E9C-101B-9397-08002B2CF9AE}" pid="5" name="Asiakokonaisuus">
    <vt:lpwstr>70;#Siirtoliike|0196623d-1801-4a14-9d4e-90278a395bae</vt:lpwstr>
  </property>
  <property fmtid="{D5CDD505-2E9C-101B-9397-08002B2CF9AE}" pid="6" name="SharedWithUsers">
    <vt:lpwstr>49;#Minna Lehmuskero</vt:lpwstr>
  </property>
  <property fmtid="{D5CDD505-2E9C-101B-9397-08002B2CF9AE}" pid="7" name="Order">
    <vt:r8>1200</vt:r8>
  </property>
  <property fmtid="{D5CDD505-2E9C-101B-9397-08002B2CF9AE}" pid="8" name="MediaServiceImageTags">
    <vt:lpwstr/>
  </property>
</Properties>
</file>